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75" r:id="rId5"/>
    <p:sldId id="276" r:id="rId6"/>
    <p:sldId id="277" r:id="rId7"/>
    <p:sldId id="287" r:id="rId8"/>
    <p:sldId id="259" r:id="rId9"/>
    <p:sldId id="288" r:id="rId10"/>
    <p:sldId id="278" r:id="rId11"/>
    <p:sldId id="293" r:id="rId12"/>
    <p:sldId id="289" r:id="rId13"/>
    <p:sldId id="294" r:id="rId14"/>
    <p:sldId id="295" r:id="rId15"/>
    <p:sldId id="298" r:id="rId16"/>
    <p:sldId id="296" r:id="rId17"/>
    <p:sldId id="299" r:id="rId18"/>
    <p:sldId id="260" r:id="rId19"/>
    <p:sldId id="262" r:id="rId20"/>
    <p:sldId id="263" r:id="rId21"/>
    <p:sldId id="290" r:id="rId22"/>
    <p:sldId id="282" r:id="rId23"/>
    <p:sldId id="283" r:id="rId24"/>
    <p:sldId id="291" r:id="rId25"/>
    <p:sldId id="292" r:id="rId26"/>
    <p:sldId id="266" r:id="rId27"/>
    <p:sldId id="268" r:id="rId28"/>
    <p:sldId id="274" r:id="rId29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楊晴晴" initials="楊晴晴" lastIdx="1" clrIdx="0">
    <p:extLst>
      <p:ext uri="{19B8F6BF-5375-455C-9EA6-DF929625EA0E}">
        <p15:presenceInfo xmlns:p15="http://schemas.microsoft.com/office/powerpoint/2012/main" userId="楊晴晴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E0B4"/>
    <a:srgbClr val="4C7731"/>
    <a:srgbClr val="FFDCC4"/>
    <a:srgbClr val="FF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85849" autoAdjust="0"/>
  </p:normalViewPr>
  <p:slideViewPr>
    <p:cSldViewPr snapToGrid="0">
      <p:cViewPr varScale="1">
        <p:scale>
          <a:sx n="72" d="100"/>
          <a:sy n="72" d="100"/>
        </p:scale>
        <p:origin x="1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B3199-BB17-4AC3-AD7D-0FED9AACA9DB}" type="datetimeFigureOut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5653AD-23E8-47D3-8429-A890D34EE77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7771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iccv2021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665054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dirty="0"/>
              <a:t>Unperturbed:</a:t>
            </a:r>
            <a:r>
              <a:rPr lang="zh-TW" altLang="en-US" sz="1200" dirty="0"/>
              <a:t> 不受干擾</a:t>
            </a:r>
            <a:endParaRPr lang="en-US" altLang="zh-TW" sz="1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132558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sz="1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54626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86317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834258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623852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491828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823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564851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739718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27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7643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5759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74311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0371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from simple low-level edges and textures to higher order semantic patterns.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7394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CNN: local receptive fields, shared weights, and spatial subsampling</a:t>
            </a:r>
          </a:p>
          <a:p>
            <a:r>
              <a:rPr lang="en-US" altLang="zh-TW" dirty="0"/>
              <a:t>Transformer: dynamic attention, global context fusion, and better generalization. 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857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135929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683190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dirty="0"/>
              <a:t>Unperturbed:</a:t>
            </a:r>
            <a:r>
              <a:rPr lang="zh-TW" altLang="en-US" sz="1200" dirty="0"/>
              <a:t> 不受干擾</a:t>
            </a:r>
            <a:endParaRPr lang="en-US" altLang="zh-TW" sz="1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5653AD-23E8-47D3-8429-A890D34EE77B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501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25E4D49-9B29-4C05-9516-6063CB2B5B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632ECC3A-1ED0-4A9D-9F7F-BA9D27A1B9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3D96152-4334-45F7-BECE-509441E58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E49E3-5486-46C7-AFAD-748FFC124E13}" type="datetime1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53A765-584F-45B1-A872-FAF367528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750F3E1-A272-498C-A689-117D7FE84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93832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4B32687-D95D-4D2D-A63C-EE5318075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EB78C6A7-0800-4FB2-9ED9-3D083D5BFE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B0E82C8-8A71-4BB4-A3A0-2B9902CED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AF6E-3B27-4B23-8654-964718FB34B1}" type="datetime1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18D9060-837B-4057-9E6A-4E78A5AC3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7F33237-FA1F-4451-B2B0-791F9D683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4447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7837095C-C2ED-4AF2-A674-6DFBFE277E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B68C2A4-F789-4277-B4CC-8394377119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CA86DCC-52B3-4AE6-A104-7EB7265DE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5235E-A8E8-4004-85DC-E75807382267}" type="datetime1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FA5002A-AF68-400B-AB9F-C49DDD6DC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A72F874-6FCC-41D0-AF8D-82FA6BC9D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4097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5DD190D-5F09-4514-AE6C-9A606BAC5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B012850-B9BB-4E0D-A265-904D98E2FE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51FFE79-F708-46D3-BCC7-2D8F3AA6A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2C4D6-4894-4F19-85F9-5A220ED8C139}" type="datetime1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A382B8C-07AB-4864-AA7E-39550AEB5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D634781-84E9-4574-BB91-9FDF2C821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8499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DF31C1-9821-44A4-8C6E-DD8A44254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DB60963-4413-4B3D-929C-471574F8FA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304AFAD-385A-40B7-938E-A3090668E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F4C43-DEF8-4951-BCCF-E1634443A746}" type="datetime1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DD99FAE-C32A-4490-8C88-036F03595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F6C7442-261E-46C5-B006-A2B70CDB2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8521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8D22E7-11FE-49DD-AAEE-68BAD11E8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6A703C8-41BA-4F7E-90C2-2655CA67CF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4089419-05A5-42A8-BC96-C87299AF8F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12CB094-82EA-49F5-A2EA-6FBEE7E7D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2CD9F-5830-4DBB-ACF0-11240C380B30}" type="datetime1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DE42B1A-0CFD-4321-8F9A-FE599591F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0D5AB94-C423-49A8-B141-38222D252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63261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F06B29A-D18D-4C10-9059-2B6C0EC92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FB80310-6012-4638-A5E6-A3F9BD9959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A650B5DD-A5BE-4847-A500-0405F19A0B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2425ED2C-94D1-4C93-817A-3D9479C3C7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D8941137-B70D-44A6-A8DA-9CF86A51A3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3D6BCE9E-B61E-489C-9CD4-14531B8D8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8CC-0EB0-43B0-AF1E-95D2302A773E}" type="datetime1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67626CC-AEC4-4444-BA26-9EDC8EEC0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9BB320E5-5EB7-46F1-BCA2-BA55F1668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4383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089F303-42E6-44A6-9328-B6F9EC239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3403DCBC-654E-4F72-BE77-A29F7553C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5329-2847-4D3A-B2E6-F1F4A0C5B432}" type="datetime1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125DEE21-5BA1-49B3-AFD0-CD53BED6D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8045518F-A133-4BA5-A488-A0CB3BBA8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1596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2A01330-AD47-4E3A-B4F4-131ADDEAA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0A31-A402-4CB5-B7B8-127D4FDE58E4}" type="datetime1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B63ACF60-4AC6-41AF-AF9A-58D0C333C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29DAE3E-3610-4518-A8E1-1FE4D61AD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7137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88D6521-1006-42B6-85DC-55B4D1407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6912140-4108-4549-9807-7AB728221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1F2868C1-7F1A-4C49-B8BA-BD4CD46197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6A994A4-0837-458A-BF92-2E09AA4A1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BB51-47C6-4A32-82C8-01CBF32B7925}" type="datetime1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6706F7F-0D4F-4C7C-9247-640B89D21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F204C34-B537-4535-B03E-E7D1D1632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7464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0656EDF-9959-46E4-913A-8CF230E1F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1EA9946-5ABF-45C6-895B-EA721C3726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7904CA2E-77D7-4B7F-9087-9163B9F01B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3CC61FD-BAFA-4A48-95B7-13BBEACCE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B220-A91A-4BA8-A4DD-1984B85B60FF}" type="datetime1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DAB5369-3B5F-42A9-A2A3-63B99AABB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35A94A-99B3-4EF4-85FC-5E1E03DC0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22242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0F692825-B04C-40EE-A0E4-A09C8FE08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0B4AC78-366D-4106-BAEB-5AB0BBD15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0AF41B7-965E-41BA-80B1-ABD0F4A260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F8EF0-5205-486B-80EA-7C4E5D290749}" type="datetime1">
              <a:rPr lang="zh-TW" altLang="en-US" smtClean="0"/>
              <a:t>2021/8/26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192373-BBEE-4120-A650-C219D5E60D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2CD3BFA-5A41-4E4B-AC5D-DA19377B72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996A7-0B5E-45B3-9C4A-13B721B5A0C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48454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Bahnschrift Light SemiCondensed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BA1FEB-6415-4278-BAB6-B7DCFF1E5C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2560" y="1740524"/>
            <a:ext cx="9326880" cy="2329180"/>
          </a:xfrm>
        </p:spPr>
        <p:txBody>
          <a:bodyPr>
            <a:noAutofit/>
          </a:bodyPr>
          <a:lstStyle/>
          <a:p>
            <a:r>
              <a:rPr lang="en-US" altLang="zh-TW" sz="5400" dirty="0" err="1">
                <a:latin typeface="Bahnschrift Light SemiCondensed" panose="020B0502040204020203" pitchFamily="34" charset="0"/>
              </a:rPr>
              <a:t>CvT</a:t>
            </a:r>
            <a:r>
              <a:rPr lang="en-US" altLang="zh-TW" sz="5400" dirty="0">
                <a:latin typeface="Bahnschrift Light SemiCondensed" panose="020B0502040204020203" pitchFamily="34" charset="0"/>
              </a:rPr>
              <a:t> :</a:t>
            </a:r>
            <a:r>
              <a:rPr lang="zh-TW" altLang="en-US" sz="5400" dirty="0">
                <a:latin typeface="Bahnschrift Light SemiCondensed" panose="020B0502040204020203" pitchFamily="34" charset="0"/>
              </a:rPr>
              <a:t> </a:t>
            </a:r>
            <a:r>
              <a:rPr lang="en-US" altLang="zh-TW" sz="5400" dirty="0">
                <a:latin typeface="Bahnschrift Light SemiCondensed" panose="020B0502040204020203" pitchFamily="34" charset="0"/>
              </a:rPr>
              <a:t>Introducing Convolutions to Vision Transformers</a:t>
            </a:r>
            <a:endParaRPr lang="zh-TW" altLang="en-US" sz="5400" dirty="0">
              <a:latin typeface="Bahnschrift Light SemiCondensed" panose="020B0502040204020203" pitchFamily="34" charset="0"/>
            </a:endParaRP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A8718835-8BD9-4650-9363-86EEADA469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92374" y="4859049"/>
            <a:ext cx="6486652" cy="103386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TW" sz="1800" dirty="0" err="1">
                <a:solidFill>
                  <a:schemeClr val="bg1">
                    <a:lumMod val="50000"/>
                  </a:schemeClr>
                </a:solidFill>
              </a:rPr>
              <a:t>Haiping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 Wu†*  Bin Xiao</a:t>
            </a:r>
            <a:r>
              <a:rPr lang="zh-TW" altLang="en-US" sz="1800" dirty="0">
                <a:solidFill>
                  <a:schemeClr val="bg1">
                    <a:lumMod val="50000"/>
                  </a:schemeClr>
                </a:solidFill>
              </a:rPr>
              <a:t>*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  Noel </a:t>
            </a:r>
            <a:r>
              <a:rPr lang="en-US" altLang="zh-TW" sz="1800" dirty="0" err="1">
                <a:solidFill>
                  <a:schemeClr val="bg1">
                    <a:lumMod val="50000"/>
                  </a:schemeClr>
                </a:solidFill>
              </a:rPr>
              <a:t>Codella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*  </a:t>
            </a:r>
            <a:r>
              <a:rPr lang="en-US" altLang="zh-TW" sz="1800" dirty="0" err="1">
                <a:solidFill>
                  <a:schemeClr val="bg1">
                    <a:lumMod val="50000"/>
                  </a:schemeClr>
                </a:solidFill>
              </a:rPr>
              <a:t>Mengchen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 Liu* </a:t>
            </a:r>
            <a:b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TW" sz="1800" dirty="0" err="1">
                <a:solidFill>
                  <a:schemeClr val="bg1">
                    <a:lumMod val="50000"/>
                  </a:schemeClr>
                </a:solidFill>
              </a:rPr>
              <a:t>Xiyang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 Dai*  Lu Yuan*  Lei Zhang*</a:t>
            </a:r>
            <a:endParaRPr lang="zh-TW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副標題 2">
            <a:extLst>
              <a:ext uri="{FF2B5EF4-FFF2-40B4-BE49-F238E27FC236}">
                <a16:creationId xmlns:a16="http://schemas.microsoft.com/office/drawing/2014/main" id="{5383CD0B-713F-48A3-8BF3-13D7430F7AF3}"/>
              </a:ext>
            </a:extLst>
          </p:cNvPr>
          <p:cNvSpPr txBox="1">
            <a:spLocks/>
          </p:cNvSpPr>
          <p:nvPr/>
        </p:nvSpPr>
        <p:spPr>
          <a:xfrm>
            <a:off x="9418828" y="6041644"/>
            <a:ext cx="2681224" cy="901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TW" sz="1700" dirty="0">
                <a:solidFill>
                  <a:schemeClr val="bg1">
                    <a:lumMod val="50000"/>
                  </a:schemeClr>
                </a:solidFill>
              </a:rPr>
              <a:t>Reporter: Ching-Ching Yang</a:t>
            </a:r>
          </a:p>
          <a:p>
            <a:pPr algn="r"/>
            <a:r>
              <a:rPr lang="en-US" altLang="zh-TW" sz="1700" dirty="0">
                <a:solidFill>
                  <a:schemeClr val="bg1">
                    <a:lumMod val="50000"/>
                  </a:schemeClr>
                </a:solidFill>
              </a:rPr>
              <a:t>Date: 2021/08/25</a:t>
            </a:r>
            <a:endParaRPr lang="zh-TW" altLang="en-US" sz="17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副標題 2">
            <a:extLst>
              <a:ext uri="{FF2B5EF4-FFF2-40B4-BE49-F238E27FC236}">
                <a16:creationId xmlns:a16="http://schemas.microsoft.com/office/drawing/2014/main" id="{2D8117DA-2300-4AAA-9AEE-FB1597CC724D}"/>
              </a:ext>
            </a:extLst>
          </p:cNvPr>
          <p:cNvSpPr txBox="1">
            <a:spLocks/>
          </p:cNvSpPr>
          <p:nvPr/>
        </p:nvSpPr>
        <p:spPr>
          <a:xfrm>
            <a:off x="1524000" y="4444703"/>
            <a:ext cx="9423400" cy="4149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arXiv:2103.15808,   29 Mar 2021</a:t>
            </a:r>
            <a:endParaRPr lang="zh-TW" alt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副標題 2">
            <a:extLst>
              <a:ext uri="{FF2B5EF4-FFF2-40B4-BE49-F238E27FC236}">
                <a16:creationId xmlns:a16="http://schemas.microsoft.com/office/drawing/2014/main" id="{0A4A44FC-D403-4586-9ADF-0D3B49B88156}"/>
              </a:ext>
            </a:extLst>
          </p:cNvPr>
          <p:cNvSpPr txBox="1">
            <a:spLocks/>
          </p:cNvSpPr>
          <p:nvPr/>
        </p:nvSpPr>
        <p:spPr>
          <a:xfrm>
            <a:off x="2992374" y="5779602"/>
            <a:ext cx="6486652" cy="4870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†McGill University, </a:t>
            </a:r>
            <a:r>
              <a:rPr lang="zh-TW" altLang="en-US" sz="1800" dirty="0">
                <a:solidFill>
                  <a:schemeClr val="bg1">
                    <a:lumMod val="50000"/>
                  </a:schemeClr>
                </a:solidFill>
              </a:rPr>
              <a:t>*</a:t>
            </a:r>
            <a:r>
              <a:rPr lang="en-US" altLang="zh-TW" sz="1800" dirty="0">
                <a:solidFill>
                  <a:schemeClr val="bg1">
                    <a:lumMod val="50000"/>
                  </a:schemeClr>
                </a:solidFill>
              </a:rPr>
              <a:t>Microsoft Cloud + AI</a:t>
            </a:r>
            <a:endParaRPr lang="zh-TW" alt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8" name="直線接點 7">
            <a:extLst>
              <a:ext uri="{FF2B5EF4-FFF2-40B4-BE49-F238E27FC236}">
                <a16:creationId xmlns:a16="http://schemas.microsoft.com/office/drawing/2014/main" id="{ACE5D0EA-68A2-41DF-9E4B-04337E9203DD}"/>
              </a:ext>
            </a:extLst>
          </p:cNvPr>
          <p:cNvCxnSpPr/>
          <p:nvPr/>
        </p:nvCxnSpPr>
        <p:spPr>
          <a:xfrm>
            <a:off x="1243584" y="4218432"/>
            <a:ext cx="9703816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7425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Convolutional Token Embedding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5030787"/>
              </a:xfrm>
            </p:spPr>
            <p:txBody>
              <a:bodyPr>
                <a:normAutofit lnSpcReduction="10000"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It aims to </a:t>
                </a:r>
                <a:r>
                  <a:rPr lang="en-US" altLang="zh-TW" sz="2400" dirty="0">
                    <a:solidFill>
                      <a:schemeClr val="accent2">
                        <a:lumMod val="75000"/>
                      </a:schemeClr>
                    </a:solidFill>
                  </a:rPr>
                  <a:t>model local spatial contexts</a:t>
                </a:r>
                <a:r>
                  <a:rPr lang="en-US" altLang="zh-TW" sz="2400" dirty="0"/>
                  <a:t>, from low-level edges to higher order semantic primitives, over a multi-stage hierarchy approach, similar to CNNs.</a:t>
                </a:r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Input to stage </a:t>
                </a:r>
                <a14:m>
                  <m:oMath xmlns:m="http://schemas.openxmlformats.org/officeDocument/2006/math"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US" altLang="zh-TW" sz="2400" dirty="0"/>
                  <a:t>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TW" sz="240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∈ </m:t>
                    </m:r>
                    <m:sSup>
                      <m:sSup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sSub>
                          <m:sSubPr>
                            <m:ctrlPr>
                              <a:rPr lang="en-US" altLang="zh-TW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en-US" altLang="zh-TW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  <m:r>
                          <a:rPr lang="en-US" altLang="zh-TW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en-US" altLang="zh-TW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TW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</m:sup>
                    </m:sSup>
                  </m:oMath>
                </a14:m>
                <a:br>
                  <a:rPr lang="en-US" altLang="zh-TW" sz="2400" dirty="0"/>
                </a:br>
                <a14:m>
                  <m:oMath xmlns:m="http://schemas.openxmlformats.org/officeDocument/2006/math">
                    <m:r>
                      <a:rPr lang="en-US" altLang="zh-TW" sz="24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∙</m:t>
                        </m:r>
                      </m:e>
                    </m:d>
                  </m:oMath>
                </a14:m>
                <a:r>
                  <a:rPr lang="en-US" altLang="zh-TW" sz="2400" dirty="0"/>
                  <a:t>  is 2D convolution operation of kernel size </a:t>
                </a:r>
                <a14:m>
                  <m:oMath xmlns:m="http://schemas.openxmlformats.org/officeDocument/2006/math"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altLang="zh-TW" sz="2400" dirty="0"/>
                  <a:t>, stride </a:t>
                </a:r>
                <a14:m>
                  <m:oMath xmlns:m="http://schemas.openxmlformats.org/officeDocument/2006/math"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𝑜</m:t>
                    </m:r>
                  </m:oMath>
                </a14:m>
                <a:r>
                  <a:rPr lang="en-US" altLang="zh-TW" sz="2400" dirty="0"/>
                  <a:t> and </a:t>
                </a:r>
                <a14:m>
                  <m:oMath xmlns:m="http://schemas.openxmlformats.org/officeDocument/2006/math"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zh-TW" sz="2400" dirty="0"/>
                  <a:t> padding,</a:t>
                </a:r>
              </a:p>
              <a:p>
                <a:pPr marL="185738" indent="0">
                  <a:lnSpc>
                    <a:spcPct val="150000"/>
                  </a:lnSpc>
                  <a:spcBef>
                    <a:spcPts val="1200"/>
                  </a:spcBef>
                  <a:buNone/>
                </a:pPr>
                <a:r>
                  <a:rPr lang="en-US" altLang="zh-TW" sz="2400" dirty="0"/>
                  <a:t>New token map: </a:t>
                </a:r>
                <a14:m>
                  <m:oMath xmlns:m="http://schemas.openxmlformats.org/officeDocument/2006/math">
                    <m:r>
                      <a:rPr lang="en-US" altLang="zh-TW" sz="24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</m:e>
                    </m:d>
                    <m:r>
                      <a:rPr lang="en-US" altLang="zh-TW" sz="2400" i="1">
                        <a:latin typeface="Cambria Math" panose="02040503050406030204" pitchFamily="18" charset="0"/>
                      </a:rPr>
                      <m:t> ∈</m:t>
                    </m:r>
                    <m:sSup>
                      <m:sSupPr>
                        <m:ctrlPr>
                          <a:rPr lang="en-US" altLang="zh-TW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sSub>
                          <m:sSubPr>
                            <m:ctrlPr>
                              <a:rPr lang="en-US" altLang="zh-TW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altLang="zh-TW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TW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en-US" altLang="zh-TW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TW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TW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en-US" altLang="zh-TW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altLang="zh-TW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p>
                    </m:sSup>
                  </m:oMath>
                </a14:m>
                <a:br>
                  <a:rPr lang="en-US" altLang="zh-TW" sz="2400" dirty="0">
                    <a:ea typeface="Cambria Math" panose="02040503050406030204" pitchFamily="18" charset="0"/>
                  </a:rPr>
                </a:br>
                <a:r>
                  <a:rPr lang="en-US" altLang="zh-TW" sz="2400" dirty="0"/>
                  <a:t>with Height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⌊"/>
                        <m:endChr m:val="⌋"/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TW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TW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2400" i="1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US" altLang="zh-TW" sz="24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TW" sz="2400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+2</m:t>
                            </m:r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num>
                          <m:den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𝑜</m:t>
                            </m:r>
                          </m:den>
                        </m:f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</m:oMath>
                </a14:m>
                <a:r>
                  <a:rPr lang="en-US" altLang="zh-TW" sz="2400" dirty="0"/>
                  <a:t>,   Width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24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⌊"/>
                        <m:endChr m:val="⌋"/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TW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TW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TW" sz="2400" i="1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  <m:sub>
                                <m:r>
                                  <a:rPr lang="en-US" altLang="zh-TW" sz="2400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TW" sz="2400" i="1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b>
                            </m:sSub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+2</m:t>
                            </m:r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num>
                          <m:den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𝑜</m:t>
                            </m:r>
                          </m:den>
                        </m:f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</m:oMath>
                </a14:m>
                <a:endParaRPr lang="en-US" altLang="zh-TW" sz="2400" dirty="0"/>
              </a:p>
              <a:p>
                <a:pPr marL="185738" indent="0">
                  <a:lnSpc>
                    <a:spcPct val="150000"/>
                  </a:lnSpc>
                  <a:spcBef>
                    <a:spcPts val="1200"/>
                  </a:spcBef>
                  <a:buNone/>
                </a:pPr>
                <a:r>
                  <a:rPr lang="en-US" altLang="zh-TW" sz="2400" dirty="0">
                    <a:ea typeface="Cambria Math" panose="02040503050406030204" pitchFamily="18" charset="0"/>
                  </a:rPr>
                  <a:t>then flatten </a:t>
                </a:r>
                <a14:m>
                  <m:oMath xmlns:m="http://schemas.openxmlformats.org/officeDocument/2006/math">
                    <m:r>
                      <a:rPr lang="en-US" altLang="zh-TW" sz="240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TW" sz="2400" dirty="0">
                    <a:ea typeface="Cambria Math" panose="02040503050406030204" pitchFamily="18" charset="0"/>
                  </a:rPr>
                  <a:t> into size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altLang="zh-TW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TW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altLang="zh-TW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altLang="zh-TW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altLang="zh-TW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TW" sz="2400" dirty="0">
                    <a:ea typeface="Cambria Math" panose="02040503050406030204" pitchFamily="18" charset="0"/>
                  </a:rPr>
                  <a:t> and normalize it by layer normalization[1] into the subsequent Transformer blocks of stage </a:t>
                </a:r>
                <a14:m>
                  <m:oMath xmlns:m="http://schemas.openxmlformats.org/officeDocument/2006/math">
                    <m:r>
                      <a:rPr lang="en-US" altLang="zh-TW" sz="2400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br>
                  <a:rPr lang="en-US" altLang="zh-TW" sz="2400" dirty="0">
                    <a:ea typeface="Cambria Math" panose="02040503050406030204" pitchFamily="18" charset="0"/>
                  </a:rPr>
                </a:br>
                <a:endParaRPr lang="en-US" altLang="zh-TW" sz="2400" dirty="0"/>
              </a:p>
            </p:txBody>
          </p:sp>
        </mc:Choice>
        <mc:Fallback xmlns="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5030787"/>
              </a:xfrm>
              <a:blipFill>
                <a:blip r:embed="rId3"/>
                <a:stretch>
                  <a:fillRect l="-812" t="-1695" r="-139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10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E3273B53-4971-4CFA-B8A7-4F336CAA1270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" name="文字方塊 9">
            <a:extLst>
              <a:ext uri="{FF2B5EF4-FFF2-40B4-BE49-F238E27FC236}">
                <a16:creationId xmlns:a16="http://schemas.microsoft.com/office/drawing/2014/main" id="{91789F9F-4DEE-4922-A521-23EB0F07015A}"/>
              </a:ext>
            </a:extLst>
          </p:cNvPr>
          <p:cNvSpPr txBox="1"/>
          <p:nvPr/>
        </p:nvSpPr>
        <p:spPr>
          <a:xfrm>
            <a:off x="838200" y="6308079"/>
            <a:ext cx="1039063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[1] Jimmy Lei Ba, Jamie Ryan </a:t>
            </a:r>
            <a:r>
              <a:rPr lang="en-US" altLang="zh-TW" sz="1200" dirty="0" err="1">
                <a:solidFill>
                  <a:schemeClr val="bg1">
                    <a:lumMod val="50000"/>
                  </a:schemeClr>
                </a:solidFill>
              </a:rPr>
              <a:t>Kiros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, and Geoffrey E. Hinton. Layer normalization, 2016</a:t>
            </a:r>
            <a:endParaRPr lang="zh-TW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內容版面配置區 5">
            <a:extLst>
              <a:ext uri="{FF2B5EF4-FFF2-40B4-BE49-F238E27FC236}">
                <a16:creationId xmlns:a16="http://schemas.microsoft.com/office/drawing/2014/main" id="{E62BA51C-CC36-474E-A64A-749B099A2E6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281" r="72309" b="17596"/>
          <a:stretch/>
        </p:blipFill>
        <p:spPr>
          <a:xfrm>
            <a:off x="9431830" y="47418"/>
            <a:ext cx="2511999" cy="321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562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Convolutional Token Embedding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43113"/>
            <a:ext cx="10515600" cy="413384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It allows us to </a:t>
            </a:r>
            <a:r>
              <a:rPr lang="en-US" altLang="zh-TW" dirty="0">
                <a:solidFill>
                  <a:schemeClr val="accent2">
                    <a:lumMod val="75000"/>
                  </a:schemeClr>
                </a:solidFill>
              </a:rPr>
              <a:t>adjust the token feature dimension and the number of tokens </a:t>
            </a:r>
            <a:r>
              <a:rPr lang="en-US" altLang="zh-TW" dirty="0"/>
              <a:t>at each stage by varying parameters of the convolution operation.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This gives the tokens the ability to represent increasingly complex visual patterns over increasingly larger spatial footprints, similar to feature layers of CNNs.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11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E3273B53-4971-4CFA-B8A7-4F336CAA1270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7" name="內容版面配置區 5">
            <a:extLst>
              <a:ext uri="{FF2B5EF4-FFF2-40B4-BE49-F238E27FC236}">
                <a16:creationId xmlns:a16="http://schemas.microsoft.com/office/drawing/2014/main" id="{F5260020-DE15-475E-8DA9-F551FF3480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281" r="54731" b="17596"/>
          <a:stretch/>
        </p:blipFill>
        <p:spPr>
          <a:xfrm>
            <a:off x="9039863" y="136525"/>
            <a:ext cx="2437092" cy="190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814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F46C478-D937-4A9D-AAA9-1BAE695AD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Convolutional Projection for Attention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7D438EF-A1A6-4A57-90F0-A511233D59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9144000" cy="4486275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Goal: achieve additional modeling of local spatial context, and to provide efficiency benefits by permitting the under-sampling of K and V matrices.</a:t>
            </a:r>
          </a:p>
          <a:p>
            <a:r>
              <a:rPr lang="en-US" altLang="zh-TW" sz="2400" dirty="0"/>
              <a:t>While previous works [13, 39] try</a:t>
            </a:r>
            <a:r>
              <a:rPr lang="zh-TW" altLang="en-US" sz="2400" dirty="0"/>
              <a:t> </a:t>
            </a:r>
            <a:r>
              <a:rPr lang="en-US" altLang="zh-TW" sz="2400" dirty="0"/>
              <a:t>to add additional convolution modules to the Transformer</a:t>
            </a:r>
            <a:r>
              <a:rPr lang="zh-TW" altLang="en-US" sz="2400" dirty="0"/>
              <a:t> </a:t>
            </a:r>
            <a:r>
              <a:rPr lang="en-US" altLang="zh-TW" sz="2400" dirty="0"/>
              <a:t>Block for NLP research, they result in a more complicated design and additional computational cost.</a:t>
            </a:r>
          </a:p>
          <a:p>
            <a:r>
              <a:rPr lang="en-US" altLang="zh-TW" sz="2400" dirty="0"/>
              <a:t>Propose </a:t>
            </a:r>
            <a:r>
              <a:rPr lang="en-US" altLang="zh-TW" sz="2400" dirty="0">
                <a:solidFill>
                  <a:schemeClr val="accent2">
                    <a:lumMod val="75000"/>
                  </a:schemeClr>
                </a:solidFill>
              </a:rPr>
              <a:t>Convolutional Projection layer</a:t>
            </a:r>
          </a:p>
          <a:p>
            <a:pPr lvl="1"/>
            <a:r>
              <a:rPr lang="en-US" altLang="zh-TW" sz="2000" dirty="0"/>
              <a:t>replace the original position-wise linear projection for Multi-Head Self-Attention (MHSA) with depth-wise separable convolutions</a:t>
            </a:r>
            <a:endParaRPr lang="zh-TW" altLang="en-US" sz="2000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F81DBC5-9F31-4C74-AB56-0E9FFB8D7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12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122D0F82-72CA-4E61-8921-5C7204295834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6" name="內容版面配置區 5">
            <a:extLst>
              <a:ext uri="{FF2B5EF4-FFF2-40B4-BE49-F238E27FC236}">
                <a16:creationId xmlns:a16="http://schemas.microsoft.com/office/drawing/2014/main" id="{E62A880B-FE54-4439-B6A3-3C11A77C69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768" t="2682" b="17340"/>
          <a:stretch/>
        </p:blipFill>
        <p:spPr>
          <a:xfrm>
            <a:off x="9982200" y="1952593"/>
            <a:ext cx="2137095" cy="4134677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F1F1AF69-B753-4098-9EF5-C0498AD64086}"/>
              </a:ext>
            </a:extLst>
          </p:cNvPr>
          <p:cNvSpPr txBox="1"/>
          <p:nvPr/>
        </p:nvSpPr>
        <p:spPr>
          <a:xfrm>
            <a:off x="900684" y="6218103"/>
            <a:ext cx="103906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[13] Anmol Gulati, James Qin, Chung-Cheng Chiu, Niki Parmar, Yu Zhang, </a:t>
            </a:r>
            <a:r>
              <a:rPr lang="en-US" altLang="zh-TW" sz="1200" dirty="0" err="1">
                <a:solidFill>
                  <a:schemeClr val="bg1">
                    <a:lumMod val="50000"/>
                  </a:schemeClr>
                </a:solidFill>
              </a:rPr>
              <a:t>Jiahui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 Yu, Wei Han, </a:t>
            </a:r>
            <a:r>
              <a:rPr lang="en-US" altLang="zh-TW" sz="1200" dirty="0" err="1">
                <a:solidFill>
                  <a:schemeClr val="bg1">
                    <a:lumMod val="50000"/>
                  </a:schemeClr>
                </a:solidFill>
              </a:rPr>
              <a:t>Shibo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 Wang, Zheng-dong Zhang, </a:t>
            </a:r>
            <a:r>
              <a:rPr lang="en-US" altLang="zh-TW" sz="1200" dirty="0" err="1">
                <a:solidFill>
                  <a:schemeClr val="bg1">
                    <a:lumMod val="50000"/>
                  </a:schemeClr>
                </a:solidFill>
              </a:rPr>
              <a:t>Yonghui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 Wu, et al. Conformer: Convolution-augmented transformer for speech recognition. </a:t>
            </a:r>
            <a:r>
              <a:rPr lang="en-US" altLang="zh-TW" sz="1200" dirty="0" err="1">
                <a:solidFill>
                  <a:schemeClr val="bg1">
                    <a:lumMod val="50000"/>
                  </a:schemeClr>
                </a:solidFill>
              </a:rPr>
              <a:t>arXiv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 preprint arXiv:2005.08100, 2020.</a:t>
            </a:r>
          </a:p>
          <a:p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[39] </a:t>
            </a:r>
            <a:r>
              <a:rPr lang="en-US" altLang="zh-TW" sz="1200" dirty="0" err="1">
                <a:solidFill>
                  <a:schemeClr val="bg1">
                    <a:lumMod val="50000"/>
                  </a:schemeClr>
                </a:solidFill>
              </a:rPr>
              <a:t>Zhanghao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 Wu, </a:t>
            </a:r>
            <a:r>
              <a:rPr lang="en-US" altLang="zh-TW" sz="1200" dirty="0" err="1">
                <a:solidFill>
                  <a:schemeClr val="bg1">
                    <a:lumMod val="50000"/>
                  </a:schemeClr>
                </a:solidFill>
              </a:rPr>
              <a:t>Zhijian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 Liu, Ji Lin, Yujun Lin, and Song</a:t>
            </a:r>
            <a:r>
              <a:rPr lang="zh-TW" alt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Han. Lite transformer with long-short range attention. </a:t>
            </a:r>
            <a:r>
              <a:rPr lang="en-US" altLang="zh-TW" sz="1200" dirty="0" err="1">
                <a:solidFill>
                  <a:schemeClr val="bg1">
                    <a:lumMod val="50000"/>
                  </a:schemeClr>
                </a:solidFill>
              </a:rPr>
              <a:t>arXiv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 preprint arXiv:2004.11886, 2020.</a:t>
            </a:r>
            <a:endParaRPr lang="zh-TW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921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F46C478-D937-4A9D-AAA9-1BAE695AD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Convolutional Projection for Attention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7D438EF-A1A6-4A57-90F0-A511233D59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Original position-wise linear projection used in </a:t>
            </a:r>
            <a:r>
              <a:rPr lang="en-US" altLang="zh-TW" sz="2400" dirty="0" err="1"/>
              <a:t>ViT</a:t>
            </a:r>
            <a:r>
              <a:rPr lang="en-US" altLang="zh-TW" sz="2400" dirty="0"/>
              <a:t> :</a:t>
            </a:r>
            <a:endParaRPr lang="zh-TW" altLang="en-US" sz="2400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F81DBC5-9F31-4C74-AB56-0E9FFB8D7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13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122D0F82-72CA-4E61-8921-5C7204295834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7" name="圖片 6">
            <a:extLst>
              <a:ext uri="{FF2B5EF4-FFF2-40B4-BE49-F238E27FC236}">
                <a16:creationId xmlns:a16="http://schemas.microsoft.com/office/drawing/2014/main" id="{BFD75095-3EFB-4418-B2D2-70E9CF3EBA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509" y="2384981"/>
            <a:ext cx="3512634" cy="3305589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59DB2B0B-C284-4E73-9232-4D0ADBA9A3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88" r="10564" b="24573"/>
          <a:stretch/>
        </p:blipFill>
        <p:spPr>
          <a:xfrm>
            <a:off x="6185452" y="2379672"/>
            <a:ext cx="5432006" cy="3114181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BC761515-761E-49C5-ADB4-2D50FD6DFCC3}"/>
              </a:ext>
            </a:extLst>
          </p:cNvPr>
          <p:cNvSpPr/>
          <p:nvPr/>
        </p:nvSpPr>
        <p:spPr>
          <a:xfrm>
            <a:off x="7530548" y="4333460"/>
            <a:ext cx="2451652" cy="41081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1" name="直線單箭頭接點 10">
            <a:extLst>
              <a:ext uri="{FF2B5EF4-FFF2-40B4-BE49-F238E27FC236}">
                <a16:creationId xmlns:a16="http://schemas.microsoft.com/office/drawing/2014/main" id="{7D0ED66E-809B-417A-868F-58CC1D46A65A}"/>
              </a:ext>
            </a:extLst>
          </p:cNvPr>
          <p:cNvCxnSpPr/>
          <p:nvPr/>
        </p:nvCxnSpPr>
        <p:spPr>
          <a:xfrm flipH="1" flipV="1">
            <a:off x="5268143" y="4200939"/>
            <a:ext cx="2219335" cy="34455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28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F46C478-D937-4A9D-AAA9-1BAE695AD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Convolutional Projection for Attention</a:t>
            </a:r>
            <a:endParaRPr lang="zh-TW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F7D438EF-A1A6-4A57-90F0-A511233D592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</p:spPr>
            <p:txBody>
              <a:bodyPr>
                <a:normAutofit/>
              </a:bodyPr>
              <a:lstStyle/>
              <a:p>
                <a:r>
                  <a:rPr lang="en-US" altLang="zh-TW" sz="2400" dirty="0"/>
                  <a:t>Proposed</a:t>
                </a:r>
                <a:r>
                  <a:rPr lang="zh-TW" altLang="en-US" sz="2400" dirty="0"/>
                  <a:t> </a:t>
                </a:r>
                <a14:m>
                  <m:oMath xmlns:m="http://schemas.openxmlformats.org/officeDocument/2006/math"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altLang="zh-TW" sz="2400" dirty="0"/>
                  <a:t> Convolutional Projection :</a:t>
                </a:r>
                <a:endParaRPr lang="zh-TW" altLang="en-US" sz="2400" dirty="0"/>
              </a:p>
            </p:txBody>
          </p:sp>
        </mc:Choice>
        <mc:Fallback xmlns="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F7D438EF-A1A6-4A57-90F0-A511233D592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10515600" cy="4486275"/>
              </a:xfrm>
              <a:blipFill>
                <a:blip r:embed="rId3"/>
                <a:stretch>
                  <a:fillRect l="-812" t="-190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F81DBC5-9F31-4C74-AB56-0E9FFB8D7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14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122D0F82-72CA-4E61-8921-5C7204295834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8" name="圖片 7">
            <a:extLst>
              <a:ext uri="{FF2B5EF4-FFF2-40B4-BE49-F238E27FC236}">
                <a16:creationId xmlns:a16="http://schemas.microsoft.com/office/drawing/2014/main" id="{5CBD782F-581F-481F-99AB-838FAEFF56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0333" y="1870074"/>
            <a:ext cx="5491667" cy="34461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字方塊 8">
                <a:extLst>
                  <a:ext uri="{FF2B5EF4-FFF2-40B4-BE49-F238E27FC236}">
                    <a16:creationId xmlns:a16="http://schemas.microsoft.com/office/drawing/2014/main" id="{19FD32E3-7FE3-400C-AE4F-CAD3408D6CE9}"/>
                  </a:ext>
                </a:extLst>
              </p:cNvPr>
              <p:cNvSpPr txBox="1"/>
              <p:nvPr/>
            </p:nvSpPr>
            <p:spPr>
              <a:xfrm>
                <a:off x="838200" y="2312505"/>
                <a:ext cx="5867400" cy="342209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p>
                      </m:sSubSup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𝐹𝑙𝑎𝑡𝑡𝑒𝑛</m:t>
                      </m:r>
                      <m:d>
                        <m:dPr>
                          <m:ctrlP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𝐶𝑜𝑛𝑣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zh-TW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d>
                            <m:dPr>
                              <m:ctrlP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  <m:t>𝑅𝑒𝑠h𝑎𝑝𝑒</m:t>
                              </m:r>
                              <m: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d>
                                <m:dPr>
                                  <m:ctrlPr>
                                    <a:rPr lang="en-US" altLang="zh-TW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TW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TW" sz="20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altLang="zh-TW" sz="20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altLang="zh-TW" sz="20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e>
                      </m:d>
                      <m:r>
                        <a:rPr lang="en-US" altLang="zh-TW" sz="2000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altLang="zh-TW" sz="2000" b="0" dirty="0"/>
              </a:p>
              <a:p>
                <a:pPr>
                  <a:lnSpc>
                    <a:spcPct val="150000"/>
                  </a:lnSpc>
                </a:pPr>
                <a:r>
                  <a:rPr lang="en-US" altLang="zh-TW" sz="2000" dirty="0"/>
                  <a:t>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p>
                    </m:sSubSup>
                  </m:oMath>
                </a14:m>
                <a:r>
                  <a:rPr lang="zh-TW" altLang="en-US" sz="2000" dirty="0"/>
                  <a:t> </a:t>
                </a:r>
                <a:r>
                  <a:rPr lang="en-US" altLang="zh-TW" sz="2000" dirty="0"/>
                  <a:t>is the token input for Q/K/V at layer </a:t>
                </a: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altLang="zh-TW" sz="2000" dirty="0"/>
                  <a:t>.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TW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TW" sz="2000" dirty="0"/>
                  <a:t>: the unperturbed token prior to the Convolutional Projection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TW" sz="2000" dirty="0"/>
                  <a:t>Conv2d : a </a:t>
                </a:r>
                <a:r>
                  <a:rPr lang="en-US" altLang="zh-TW" sz="2000" dirty="0">
                    <a:solidFill>
                      <a:schemeClr val="accent2">
                        <a:lumMod val="75000"/>
                      </a:schemeClr>
                    </a:solidFill>
                  </a:rPr>
                  <a:t>depth-wise separable convolution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altLang="zh-TW" sz="20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Depth-wise Conv2d→BatchNorm2d→Point-wise Conv2d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altLang="zh-TW" sz="2000" dirty="0"/>
                  <a:t> : the convolution kernel size</a:t>
                </a:r>
                <a:endParaRPr lang="zh-TW" altLang="en-US" sz="2000" dirty="0"/>
              </a:p>
            </p:txBody>
          </p:sp>
        </mc:Choice>
        <mc:Fallback xmlns="">
          <p:sp>
            <p:nvSpPr>
              <p:cNvPr id="9" name="文字方塊 8">
                <a:extLst>
                  <a:ext uri="{FF2B5EF4-FFF2-40B4-BE49-F238E27FC236}">
                    <a16:creationId xmlns:a16="http://schemas.microsoft.com/office/drawing/2014/main" id="{19FD32E3-7FE3-400C-AE4F-CAD3408D6C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312505"/>
                <a:ext cx="5867400" cy="3422091"/>
              </a:xfrm>
              <a:prstGeom prst="rect">
                <a:avLst/>
              </a:prstGeom>
              <a:blipFill>
                <a:blip r:embed="rId5"/>
                <a:stretch>
                  <a:fillRect l="-2703" r="-1767" b="-3559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7863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>
            <a:extLst>
              <a:ext uri="{FF2B5EF4-FFF2-40B4-BE49-F238E27FC236}">
                <a16:creationId xmlns:a16="http://schemas.microsoft.com/office/drawing/2014/main" id="{F3FE4463-1E92-408C-B5F3-9E5E3AD93C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766" y="2081928"/>
            <a:ext cx="4540799" cy="1888340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8CA6CE24-D390-4940-A31D-362336407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*</a:t>
            </a:r>
            <a:r>
              <a:rPr lang="en-US" altLang="zh-TW" dirty="0" err="1"/>
              <a:t>Depthwise</a:t>
            </a:r>
            <a:r>
              <a:rPr lang="en-US" altLang="zh-TW" dirty="0"/>
              <a:t> separable convolution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2C508AC-C1E5-43C2-A33D-61A8D80BC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r>
              <a:rPr lang="en-US" altLang="zh-TW" sz="2400" dirty="0" err="1"/>
              <a:t>Depthwise</a:t>
            </a:r>
            <a:r>
              <a:rPr lang="en-US" altLang="zh-TW" sz="2400" dirty="0"/>
              <a:t> Convolution : feature map </a:t>
            </a:r>
            <a:r>
              <a:rPr lang="zh-TW" altLang="en-US" sz="2400" dirty="0"/>
              <a:t>大小改變，</a:t>
            </a:r>
            <a:r>
              <a:rPr lang="en-US" altLang="zh-TW" sz="2400" dirty="0"/>
              <a:t>channel</a:t>
            </a:r>
            <a:r>
              <a:rPr lang="zh-TW" altLang="en-US" sz="2400" dirty="0"/>
              <a:t>數不變</a:t>
            </a:r>
            <a:endParaRPr lang="en-US" altLang="zh-TW" sz="2400" dirty="0"/>
          </a:p>
          <a:p>
            <a:endParaRPr lang="en-US" altLang="zh-TW" sz="2400" dirty="0"/>
          </a:p>
          <a:p>
            <a:endParaRPr lang="en-US" altLang="zh-TW" sz="2400" dirty="0"/>
          </a:p>
          <a:p>
            <a:endParaRPr lang="en-US" altLang="zh-TW" sz="2400" dirty="0"/>
          </a:p>
          <a:p>
            <a:pPr marL="0" indent="0">
              <a:buNone/>
            </a:pPr>
            <a:endParaRPr lang="en-US" altLang="zh-TW" sz="2400" dirty="0"/>
          </a:p>
          <a:p>
            <a:r>
              <a:rPr lang="en-US" altLang="zh-TW" sz="2400" dirty="0"/>
              <a:t>Pointwise Convolution</a:t>
            </a:r>
            <a:r>
              <a:rPr lang="zh-TW" altLang="en-US" sz="2400" dirty="0"/>
              <a:t> </a:t>
            </a:r>
            <a:r>
              <a:rPr lang="en-US" altLang="zh-TW" sz="2400" dirty="0"/>
              <a:t>:</a:t>
            </a:r>
            <a:r>
              <a:rPr lang="zh-TW" altLang="en-US" sz="2400" dirty="0"/>
              <a:t> </a:t>
            </a:r>
            <a:r>
              <a:rPr lang="en-US" altLang="zh-TW" sz="2400" dirty="0"/>
              <a:t>feature map </a:t>
            </a:r>
            <a:r>
              <a:rPr lang="zh-TW" altLang="en-US" sz="2400" dirty="0"/>
              <a:t>大小不變，</a:t>
            </a:r>
            <a:r>
              <a:rPr lang="en-US" altLang="zh-TW" sz="2400" dirty="0"/>
              <a:t>channel</a:t>
            </a:r>
            <a:r>
              <a:rPr lang="zh-TW" altLang="en-US" sz="2400" dirty="0"/>
              <a:t>數改變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57C2BDC-7F55-4EA4-B83C-2AEED87C5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15</a:t>
            </a:fld>
            <a:endParaRPr lang="zh-TW" altLang="en-US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5D5BB562-875C-4D36-84D8-6E9DAF2B68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766" y="4604535"/>
            <a:ext cx="4449241" cy="188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164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圖片 11">
            <a:extLst>
              <a:ext uri="{FF2B5EF4-FFF2-40B4-BE49-F238E27FC236}">
                <a16:creationId xmlns:a16="http://schemas.microsoft.com/office/drawing/2014/main" id="{5F42F46A-2FB1-43AA-B0AA-91C9C7BCB5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2035" y="2104533"/>
            <a:ext cx="5949965" cy="3183165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EF46C478-D937-4A9D-AAA9-1BAE695AD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Squeezed</a:t>
            </a:r>
            <a:r>
              <a:rPr lang="zh-TW" altLang="en-US" dirty="0"/>
              <a:t> </a:t>
            </a:r>
            <a:r>
              <a:rPr lang="en-US" altLang="zh-TW" dirty="0"/>
              <a:t>Convolutional Projection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7D438EF-A1A6-4A57-90F0-A511233D59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6079435" cy="4486275"/>
          </a:xfrm>
        </p:spPr>
        <p:txBody>
          <a:bodyPr>
            <a:normAutofit/>
          </a:bodyPr>
          <a:lstStyle/>
          <a:p>
            <a:r>
              <a:rPr lang="en-US" altLang="zh-TW" sz="2400" dirty="0"/>
              <a:t>Parameters and FLOPs</a:t>
            </a:r>
          </a:p>
          <a:p>
            <a:endParaRPr lang="en-US" altLang="zh-TW" sz="2400" dirty="0"/>
          </a:p>
          <a:p>
            <a:endParaRPr lang="en-US" altLang="zh-TW" sz="2400" dirty="0"/>
          </a:p>
          <a:p>
            <a:endParaRPr lang="en-US" altLang="zh-TW" sz="2400" dirty="0"/>
          </a:p>
          <a:p>
            <a:endParaRPr lang="en-US" altLang="zh-TW" sz="2400" dirty="0"/>
          </a:p>
          <a:p>
            <a:endParaRPr lang="en-US" altLang="zh-TW" sz="2400" dirty="0"/>
          </a:p>
          <a:p>
            <a:r>
              <a:rPr lang="en-US" altLang="zh-TW" sz="2400" dirty="0"/>
              <a:t>The s ×s Convolutional Projection permits reducing the number of tokens by </a:t>
            </a:r>
            <a:r>
              <a:rPr lang="en-US" altLang="zh-TW" sz="2400" dirty="0">
                <a:solidFill>
                  <a:schemeClr val="accent2">
                    <a:lumMod val="75000"/>
                  </a:schemeClr>
                </a:solidFill>
              </a:rPr>
              <a:t>using a stride larger than 1</a:t>
            </a:r>
            <a:r>
              <a:rPr lang="en-US" altLang="zh-TW" sz="2400" dirty="0"/>
              <a:t>.</a:t>
            </a:r>
            <a:endParaRPr lang="zh-TW" altLang="en-US" sz="2400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F81DBC5-9F31-4C74-AB56-0E9FFB8D7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16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122D0F82-72CA-4E61-8921-5C7204295834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表格 6">
                <a:extLst>
                  <a:ext uri="{FF2B5EF4-FFF2-40B4-BE49-F238E27FC236}">
                    <a16:creationId xmlns:a16="http://schemas.microsoft.com/office/drawing/2014/main" id="{68729688-9531-4CCC-9972-72B15A36E4C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2051738"/>
                  </p:ext>
                </p:extLst>
              </p:nvPr>
            </p:nvGraphicFramePr>
            <p:xfrm>
              <a:off x="1160361" y="2406281"/>
              <a:ext cx="4564579" cy="1772920"/>
            </p:xfrm>
            <a:graphic>
              <a:graphicData uri="http://schemas.openxmlformats.org/drawingml/2006/table">
                <a:tbl>
                  <a:tblPr firstRow="1" firstCol="1" bandRow="1">
                    <a:tableStyleId>{7DF18680-E054-41AD-8BC1-D1AEF772440D}</a:tableStyleId>
                  </a:tblPr>
                  <a:tblGrid>
                    <a:gridCol w="1621160">
                      <a:extLst>
                        <a:ext uri="{9D8B030D-6E8A-4147-A177-3AD203B41FA5}">
                          <a16:colId xmlns:a16="http://schemas.microsoft.com/office/drawing/2014/main" val="2385415943"/>
                        </a:ext>
                      </a:extLst>
                    </a:gridCol>
                    <a:gridCol w="1446914">
                      <a:extLst>
                        <a:ext uri="{9D8B030D-6E8A-4147-A177-3AD203B41FA5}">
                          <a16:colId xmlns:a16="http://schemas.microsoft.com/office/drawing/2014/main" val="2288873537"/>
                        </a:ext>
                      </a:extLst>
                    </a:gridCol>
                    <a:gridCol w="1496505">
                      <a:extLst>
                        <a:ext uri="{9D8B030D-6E8A-4147-A177-3AD203B41FA5}">
                          <a16:colId xmlns:a16="http://schemas.microsoft.com/office/drawing/2014/main" val="113198494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TW" sz="1600" b="1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Convolution</a:t>
                          </a:r>
                          <a:endParaRPr lang="zh-TW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TW" sz="1600" dirty="0"/>
                            <a:t>Parameters</a:t>
                          </a:r>
                          <a:endParaRPr lang="zh-TW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TW" sz="1600" dirty="0"/>
                            <a:t>FLOPs</a:t>
                          </a:r>
                          <a:endParaRPr lang="zh-TW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1678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TW" sz="1600" b="1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Standard s x s</a:t>
                          </a:r>
                        </a:p>
                        <a:p>
                          <a:r>
                            <a:rPr lang="en-US" altLang="zh-TW" sz="1600" b="1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Convolution</a:t>
                          </a:r>
                          <a:endParaRPr lang="zh-TW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zh-TW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TW" sz="18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en-US" altLang="zh-TW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altLang="zh-TW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TW" sz="1800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p>
                                    <m:r>
                                      <a:rPr lang="en-US" altLang="zh-TW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zh-TW" altLang="en-US" sz="1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zh-TW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altLang="zh-TW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Ο</m:t>
                                    </m:r>
                                    <m:r>
                                      <a:rPr lang="en-US" altLang="zh-TW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altLang="zh-TW" sz="18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en-US" altLang="zh-TW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altLang="zh-TW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TW" sz="1800" b="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  <m:sup>
                                    <m:r>
                                      <a:rPr lang="en-US" altLang="zh-TW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altLang="zh-TW" sz="18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en-US" altLang="zh-TW" sz="18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zh-TW" altLang="en-US" sz="18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855440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TW" sz="1600" dirty="0"/>
                            <a:t>Depth-wise Separable Convolution [16]</a:t>
                          </a:r>
                          <a:endParaRPr lang="zh-TW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zh-TW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TW" sz="18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en-US" altLang="zh-TW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altLang="zh-TW" sz="1800" b="0" i="1" smtClean="0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oMath>
                            </m:oMathPara>
                          </a14:m>
                          <a:endParaRPr lang="zh-TW" altLang="en-US" sz="1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altLang="zh-TW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altLang="zh-TW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Ο</m:t>
                                    </m:r>
                                    <m:r>
                                      <a:rPr lang="en-US" altLang="zh-TW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altLang="zh-TW" sz="18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  <m:sup>
                                    <m:r>
                                      <a:rPr lang="en-US" altLang="zh-TW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altLang="zh-TW" sz="1800" b="0" i="1" smtClean="0">
                                    <a:latin typeface="Cambria Math" panose="02040503050406030204" pitchFamily="18" charset="0"/>
                                  </a:rPr>
                                  <m:t>𝐶𝑇</m:t>
                                </m:r>
                                <m:r>
                                  <a:rPr lang="en-US" altLang="zh-TW" sz="18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zh-TW" altLang="en-US" sz="18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11694422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表格 6">
                <a:extLst>
                  <a:ext uri="{FF2B5EF4-FFF2-40B4-BE49-F238E27FC236}">
                    <a16:creationId xmlns:a16="http://schemas.microsoft.com/office/drawing/2014/main" id="{68729688-9531-4CCC-9972-72B15A36E4C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2051738"/>
                  </p:ext>
                </p:extLst>
              </p:nvPr>
            </p:nvGraphicFramePr>
            <p:xfrm>
              <a:off x="1160361" y="2406281"/>
              <a:ext cx="4564579" cy="1772920"/>
            </p:xfrm>
            <a:graphic>
              <a:graphicData uri="http://schemas.openxmlformats.org/drawingml/2006/table">
                <a:tbl>
                  <a:tblPr firstRow="1" firstCol="1" bandRow="1">
                    <a:tableStyleId>{7DF18680-E054-41AD-8BC1-D1AEF772440D}</a:tableStyleId>
                  </a:tblPr>
                  <a:tblGrid>
                    <a:gridCol w="1621160">
                      <a:extLst>
                        <a:ext uri="{9D8B030D-6E8A-4147-A177-3AD203B41FA5}">
                          <a16:colId xmlns:a16="http://schemas.microsoft.com/office/drawing/2014/main" val="2385415943"/>
                        </a:ext>
                      </a:extLst>
                    </a:gridCol>
                    <a:gridCol w="1446914">
                      <a:extLst>
                        <a:ext uri="{9D8B030D-6E8A-4147-A177-3AD203B41FA5}">
                          <a16:colId xmlns:a16="http://schemas.microsoft.com/office/drawing/2014/main" val="2288873537"/>
                        </a:ext>
                      </a:extLst>
                    </a:gridCol>
                    <a:gridCol w="1496505">
                      <a:extLst>
                        <a:ext uri="{9D8B030D-6E8A-4147-A177-3AD203B41FA5}">
                          <a16:colId xmlns:a16="http://schemas.microsoft.com/office/drawing/2014/main" val="113198494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altLang="zh-TW" sz="1600" b="1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Convolution</a:t>
                          </a:r>
                          <a:endParaRPr lang="zh-TW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TW" sz="1600" dirty="0"/>
                            <a:t>Parameters</a:t>
                          </a:r>
                          <a:endParaRPr lang="zh-TW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TW" sz="1600" dirty="0"/>
                            <a:t>FLOPs</a:t>
                          </a:r>
                          <a:endParaRPr lang="zh-TW" alt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16787382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en-US" altLang="zh-TW" sz="1600" b="1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Standard s x s</a:t>
                          </a:r>
                        </a:p>
                        <a:p>
                          <a:r>
                            <a:rPr lang="en-US" altLang="zh-TW" sz="1600" b="1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Convolution</a:t>
                          </a:r>
                          <a:endParaRPr lang="zh-TW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TW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12185" t="-66316" r="-105042" b="-1568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TW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05285" t="-66316" r="-1626" b="-15684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85544086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r>
                            <a:rPr lang="en-US" altLang="zh-TW" sz="1600" dirty="0"/>
                            <a:t>Depth-wise Separable Convolution [16]</a:t>
                          </a:r>
                          <a:endParaRPr lang="zh-TW" alt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TW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12185" t="-116176" r="-105042" b="-95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TW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05285" t="-116176" r="-1626" b="-95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1694422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文字方塊 9">
            <a:extLst>
              <a:ext uri="{FF2B5EF4-FFF2-40B4-BE49-F238E27FC236}">
                <a16:creationId xmlns:a16="http://schemas.microsoft.com/office/drawing/2014/main" id="{00B2DC75-B107-4814-B14C-CD048BE26302}"/>
              </a:ext>
            </a:extLst>
          </p:cNvPr>
          <p:cNvSpPr txBox="1"/>
          <p:nvPr/>
        </p:nvSpPr>
        <p:spPr>
          <a:xfrm>
            <a:off x="3935896" y="1570293"/>
            <a:ext cx="43202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1600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Arial" panose="020B0604020202020204" pitchFamily="34" charset="0"/>
              </a:rPr>
              <a:t>C is the token channel dimension</a:t>
            </a:r>
            <a:endParaRPr lang="en-US" altLang="zh-TW" sz="1600" dirty="0">
              <a:solidFill>
                <a:schemeClr val="accent5">
                  <a:lumMod val="60000"/>
                  <a:lumOff val="40000"/>
                </a:schemeClr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sz="1600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Arial" panose="020B0604020202020204" pitchFamily="34" charset="0"/>
              </a:rPr>
              <a:t>T is the number of tokens for processing</a:t>
            </a:r>
            <a:endParaRPr lang="zh-TW" alt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9E160E09-EC6D-43B3-ADF5-4986FC30D191}"/>
              </a:ext>
            </a:extLst>
          </p:cNvPr>
          <p:cNvSpPr txBox="1"/>
          <p:nvPr/>
        </p:nvSpPr>
        <p:spPr>
          <a:xfrm>
            <a:off x="900684" y="6218103"/>
            <a:ext cx="10390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[16] Andrew G Howard, </a:t>
            </a:r>
            <a:r>
              <a:rPr lang="en-US" altLang="zh-TW" sz="1200" dirty="0" err="1">
                <a:solidFill>
                  <a:schemeClr val="bg1">
                    <a:lumMod val="50000"/>
                  </a:schemeClr>
                </a:solidFill>
              </a:rPr>
              <a:t>Menglong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 Zhu, Bo Chen, Dmitry </a:t>
            </a:r>
            <a:r>
              <a:rPr lang="en-US" altLang="zh-TW" sz="1200" dirty="0" err="1">
                <a:solidFill>
                  <a:schemeClr val="bg1">
                    <a:lumMod val="50000"/>
                  </a:schemeClr>
                </a:solidFill>
              </a:rPr>
              <a:t>Kalenichenko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altLang="zh-TW" sz="1200" dirty="0" err="1">
                <a:solidFill>
                  <a:schemeClr val="bg1">
                    <a:lumMod val="50000"/>
                  </a:schemeClr>
                </a:solidFill>
              </a:rPr>
              <a:t>Weijun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 Wang, Tobias </a:t>
            </a:r>
            <a:r>
              <a:rPr lang="en-US" altLang="zh-TW" sz="1200" dirty="0" err="1">
                <a:solidFill>
                  <a:schemeClr val="bg1">
                    <a:lumMod val="50000"/>
                  </a:schemeClr>
                </a:solidFill>
              </a:rPr>
              <a:t>Weyand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, Marco </a:t>
            </a:r>
            <a:r>
              <a:rPr lang="en-US" altLang="zh-TW" sz="1200" dirty="0" err="1">
                <a:solidFill>
                  <a:schemeClr val="bg1">
                    <a:lumMod val="50000"/>
                  </a:schemeClr>
                </a:solidFill>
              </a:rPr>
              <a:t>Andreetto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, and Hartwig Adam. </a:t>
            </a:r>
            <a:r>
              <a:rPr lang="en-US" altLang="zh-TW" sz="1200" dirty="0" err="1">
                <a:solidFill>
                  <a:schemeClr val="bg1">
                    <a:lumMod val="50000"/>
                  </a:schemeClr>
                </a:solidFill>
              </a:rPr>
              <a:t>Mobilenets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: Efficient convolutional neural networks for mobile vision applications. </a:t>
            </a:r>
            <a:r>
              <a:rPr lang="en-US" altLang="zh-TW" sz="1200" dirty="0" err="1">
                <a:solidFill>
                  <a:schemeClr val="bg1">
                    <a:lumMod val="50000"/>
                  </a:schemeClr>
                </a:solidFill>
              </a:rPr>
              <a:t>arXivpreprint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 arXiv:1704.04861, 2017. </a:t>
            </a:r>
            <a:endParaRPr lang="zh-TW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EC90FBD2-FD12-452B-833F-24F4AFADF2A3}"/>
              </a:ext>
            </a:extLst>
          </p:cNvPr>
          <p:cNvSpPr/>
          <p:nvPr/>
        </p:nvSpPr>
        <p:spPr>
          <a:xfrm>
            <a:off x="8945217" y="3790122"/>
            <a:ext cx="583096" cy="38906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C3AECC1D-E0E0-4519-8347-22CACC1EC3F4}"/>
              </a:ext>
            </a:extLst>
          </p:cNvPr>
          <p:cNvSpPr/>
          <p:nvPr/>
        </p:nvSpPr>
        <p:spPr>
          <a:xfrm>
            <a:off x="8772937" y="4425974"/>
            <a:ext cx="583096" cy="39569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2797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4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F46C478-D937-4A9D-AAA9-1BAE695AD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Removing Positional Embeddings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7D438EF-A1A6-4A57-90F0-A511233D59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TW" sz="2400" dirty="0"/>
              <a:t>The introduction of </a:t>
            </a:r>
            <a:r>
              <a:rPr lang="en-US" altLang="zh-TW" sz="2400" dirty="0">
                <a:solidFill>
                  <a:schemeClr val="accent2">
                    <a:lumMod val="75000"/>
                  </a:schemeClr>
                </a:solidFill>
              </a:rPr>
              <a:t>Convolutional Projections </a:t>
            </a:r>
            <a:r>
              <a:rPr lang="en-US" altLang="zh-TW" sz="2400" dirty="0"/>
              <a:t>for every Transformer block, combined with the Convolutional Token Embedding, gives us the ability to model local spatial relationships through the network. </a:t>
            </a:r>
          </a:p>
          <a:p>
            <a:pPr>
              <a:lnSpc>
                <a:spcPct val="150000"/>
              </a:lnSpc>
            </a:pPr>
            <a:r>
              <a:rPr lang="en-US" altLang="zh-TW" sz="2400" dirty="0"/>
              <a:t>Recent work CPVT [6] tries to replace explicit position embedding of Vision Transformers with a </a:t>
            </a:r>
            <a:r>
              <a:rPr lang="en-US" altLang="zh-TW" sz="2400" dirty="0">
                <a:solidFill>
                  <a:schemeClr val="accent2">
                    <a:lumMod val="75000"/>
                  </a:schemeClr>
                </a:solidFill>
              </a:rPr>
              <a:t>conditional position encodings module </a:t>
            </a:r>
            <a:r>
              <a:rPr lang="en-US" altLang="zh-TW" sz="2400" dirty="0"/>
              <a:t>to model position information on-the-fly.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F81DBC5-9F31-4C74-AB56-0E9FFB8D7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17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122D0F82-72CA-4E61-8921-5C7204295834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9E160E09-EC6D-43B3-ADF5-4986FC30D191}"/>
              </a:ext>
            </a:extLst>
          </p:cNvPr>
          <p:cNvSpPr txBox="1"/>
          <p:nvPr/>
        </p:nvSpPr>
        <p:spPr>
          <a:xfrm>
            <a:off x="900684" y="6218103"/>
            <a:ext cx="10390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[6] </a:t>
            </a:r>
            <a:r>
              <a:rPr lang="en-US" altLang="zh-TW" sz="1200" dirty="0" err="1">
                <a:solidFill>
                  <a:schemeClr val="bg1">
                    <a:lumMod val="50000"/>
                  </a:schemeClr>
                </a:solidFill>
              </a:rPr>
              <a:t>Xiangxiang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 Chu, Bo Zhang, </a:t>
            </a:r>
            <a:r>
              <a:rPr lang="en-US" altLang="zh-TW" sz="1200" dirty="0" err="1">
                <a:solidFill>
                  <a:schemeClr val="bg1">
                    <a:lumMod val="50000"/>
                  </a:schemeClr>
                </a:solidFill>
              </a:rPr>
              <a:t>Zhi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 Tian, </a:t>
            </a:r>
            <a:r>
              <a:rPr lang="en-US" altLang="zh-TW" sz="1200" dirty="0" err="1">
                <a:solidFill>
                  <a:schemeClr val="bg1">
                    <a:lumMod val="50000"/>
                  </a:schemeClr>
                </a:solidFill>
              </a:rPr>
              <a:t>Xiaolin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 Wei, and </a:t>
            </a:r>
            <a:r>
              <a:rPr lang="en-US" altLang="zh-TW" sz="1200" dirty="0" err="1">
                <a:solidFill>
                  <a:schemeClr val="bg1">
                    <a:lumMod val="50000"/>
                  </a:schemeClr>
                </a:solidFill>
              </a:rPr>
              <a:t>Huaxia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 Xia. Do we really need explicit position encodings for vision transformers? </a:t>
            </a:r>
            <a:r>
              <a:rPr lang="en-US" altLang="zh-TW" sz="1200" dirty="0" err="1">
                <a:solidFill>
                  <a:schemeClr val="bg1">
                    <a:lumMod val="50000"/>
                  </a:schemeClr>
                </a:solidFill>
              </a:rPr>
              <a:t>arXiv</a:t>
            </a:r>
            <a:r>
              <a:rPr lang="en-US" altLang="zh-TW" sz="1200" dirty="0">
                <a:solidFill>
                  <a:schemeClr val="bg1">
                    <a:lumMod val="50000"/>
                  </a:schemeClr>
                </a:solidFill>
              </a:rPr>
              <a:t> preprint arXiv:2102.10882, 2021.</a:t>
            </a:r>
            <a:endParaRPr lang="zh-TW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0031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Method</a:t>
            </a:r>
          </a:p>
          <a:p>
            <a:r>
              <a:rPr lang="en-US" altLang="zh-TW" dirty="0"/>
              <a:t>Experiments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Conclusion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18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22CB5637-6555-44EA-B3B4-1F479BB65B6B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546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Model Variants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19</a:t>
            </a:fld>
            <a:endParaRPr lang="zh-TW" altLang="en-US"/>
          </a:p>
        </p:txBody>
      </p:sp>
      <p:pic>
        <p:nvPicPr>
          <p:cNvPr id="10" name="內容版面配置區 9" descr="一張含有 桌 的圖片&#10;&#10;自動產生的描述">
            <a:extLst>
              <a:ext uri="{FF2B5EF4-FFF2-40B4-BE49-F238E27FC236}">
                <a16:creationId xmlns:a16="http://schemas.microsoft.com/office/drawing/2014/main" id="{CF169714-163A-4E3A-BF7A-013BE68B5D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64485" y="1531623"/>
            <a:ext cx="11063030" cy="4744239"/>
          </a:xfrm>
        </p:spPr>
      </p:pic>
    </p:spTree>
    <p:extLst>
      <p:ext uri="{BB962C8B-B14F-4D97-AF65-F5344CB8AC3E}">
        <p14:creationId xmlns:p14="http://schemas.microsoft.com/office/powerpoint/2010/main" val="3268491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r>
              <a:rPr lang="en-US" altLang="zh-TW" dirty="0"/>
              <a:t>Introduction</a:t>
            </a:r>
          </a:p>
          <a:p>
            <a:r>
              <a:rPr lang="en-US" altLang="zh-TW" dirty="0"/>
              <a:t>Method</a:t>
            </a:r>
          </a:p>
          <a:p>
            <a:r>
              <a:rPr lang="en-US" altLang="zh-TW" dirty="0"/>
              <a:t>Experiments</a:t>
            </a:r>
          </a:p>
          <a:p>
            <a:r>
              <a:rPr lang="en-US" altLang="zh-TW" dirty="0"/>
              <a:t>Conclusion</a:t>
            </a:r>
          </a:p>
          <a:p>
            <a:r>
              <a:rPr lang="en-US" altLang="zh-TW" dirty="0"/>
              <a:t>Progress Report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00B4796B-B070-4DA4-8E25-FCE0D3B630BB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48360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altLang="zh-TW" dirty="0"/>
              <a:t>Comparison to state of the art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20</a:t>
            </a:fld>
            <a:endParaRPr lang="zh-TW" altLang="en-US"/>
          </a:p>
        </p:txBody>
      </p:sp>
      <p:pic>
        <p:nvPicPr>
          <p:cNvPr id="15" name="圖片 14" descr="一張含有 桌 的圖片&#10;&#10;自動產生的描述">
            <a:extLst>
              <a:ext uri="{FF2B5EF4-FFF2-40B4-BE49-F238E27FC236}">
                <a16:creationId xmlns:a16="http://schemas.microsoft.com/office/drawing/2014/main" id="{9BE0DF6A-41E8-47E1-97FD-8CB8CCAD06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4133" y="1071356"/>
            <a:ext cx="7823733" cy="5756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4583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altLang="zh-TW" dirty="0"/>
              <a:t>Comparison to state of the art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21</a:t>
            </a:fld>
            <a:endParaRPr lang="zh-TW" altLang="en-US"/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F11F5485-78A3-4F0C-840C-DD673F2BCA50}"/>
              </a:ext>
            </a:extLst>
          </p:cNvPr>
          <p:cNvSpPr txBox="1"/>
          <p:nvPr/>
        </p:nvSpPr>
        <p:spPr>
          <a:xfrm>
            <a:off x="719508" y="1095484"/>
            <a:ext cx="10752984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[11] Alexey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Dosovitskiy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, Lucas Beyer, Alexander Kolesnikov,</a:t>
            </a:r>
            <a:r>
              <a:rPr lang="zh-TW" altLang="en-US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Dirk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Weissenborn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Xiaohua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Zhai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, Thomas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Unterthiner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,</a:t>
            </a:r>
            <a:r>
              <a:rPr lang="zh-TW" altLang="en-US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Mostafa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Dehghani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, Matthias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Minderer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, Georg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Heigold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, Sylvain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Gelly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, et al. An image is worth 16x16 words: Transformers for image recognition at scale.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arXiv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preprint</a:t>
            </a:r>
            <a:r>
              <a:rPr lang="zh-TW" altLang="en-US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arXiv:2010.11929, 2020</a:t>
            </a:r>
          </a:p>
          <a:p>
            <a:endParaRPr lang="en-US" altLang="zh-TW" sz="16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[14] Kai Han, An Xiao,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Enhua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Wu,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Jianyuan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Guo,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Chunjing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Xu,</a:t>
            </a:r>
            <a:r>
              <a:rPr lang="zh-TW" altLang="en-US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and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Yunhe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Wang. Transformer in transformer.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arXiv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preprint</a:t>
            </a:r>
            <a:r>
              <a:rPr lang="zh-TW" altLang="en-US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arXiv:2103.00112, 2021.</a:t>
            </a:r>
          </a:p>
          <a:p>
            <a:endParaRPr lang="en-US" altLang="zh-TW" sz="16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[15]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Kaiming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He,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Xiangyu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Zhang,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Shaoqing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Ren, and Jian Sun.</a:t>
            </a:r>
            <a:r>
              <a:rPr lang="zh-TW" altLang="en-US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Deep residual learning for image recognition. In Proceedings of the IEEE</a:t>
            </a:r>
            <a:r>
              <a:rPr lang="zh-TW" altLang="en-US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conference on computer vision and pattern recognition, pages 770–778, 2016.</a:t>
            </a:r>
          </a:p>
          <a:p>
            <a:endParaRPr lang="en-US" altLang="zh-TW" sz="16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[18] Alexander Kolesnikov, Lucas Beyer,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Xiaohua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Zhai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, Joan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Puigcerver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, Jessica Yung, Sylvain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Gelly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, and Neil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Houlsby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. Big transfer (bit): General visual representation learning.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arXiv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preprint arXiv:1912.11370, 6(2):8, 2019.</a:t>
            </a:r>
          </a:p>
          <a:p>
            <a:endParaRPr lang="en-US" altLang="zh-TW" sz="16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[30] Hugo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Touvron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, Matthieu Cord, Matthijs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Douze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, Francisco</a:t>
            </a:r>
            <a:r>
              <a:rPr lang="zh-TW" altLang="en-US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Massa, Alexandre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Sablayrolles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, and Herve Jegou. Training data-efficient image transformers &amp; distillation through attention.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arXiv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preprint arXiv:2012.12877, 2020.</a:t>
            </a:r>
          </a:p>
          <a:p>
            <a:endParaRPr lang="en-US" altLang="zh-TW" sz="16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[34]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Wenhai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Wang,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Enze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Xie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, Xiang Li, Deng-Ping Fan,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Kaitao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Song, Ding Liang, Tong Lu, Ping Luo, and Ling Shao. Pyramid vision transformer: A versatile backbone for dense prediction without convolutions.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arXiv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preprint arXiv:2102.12122, 2021</a:t>
            </a:r>
          </a:p>
          <a:p>
            <a:endParaRPr lang="en-US" altLang="zh-TW" sz="16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[41] Li Yuan,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Yunpeng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Chen, Tao Wang,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Weihao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Yu, Yujun Shi, Francis EH Tay,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Jiashi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Feng, and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Shuicheng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Yan. Tokens-to-token vit: Training vision transformers from scratch on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imagenet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altLang="zh-TW" sz="1600" dirty="0" err="1">
                <a:solidFill>
                  <a:schemeClr val="bg1">
                    <a:lumMod val="50000"/>
                  </a:schemeClr>
                </a:solidFill>
              </a:rPr>
              <a:t>arXiv</a:t>
            </a:r>
            <a:r>
              <a:rPr lang="en-US" altLang="zh-TW" sz="1600" dirty="0">
                <a:solidFill>
                  <a:schemeClr val="bg1">
                    <a:lumMod val="50000"/>
                  </a:schemeClr>
                </a:solidFill>
              </a:rPr>
              <a:t> preprint arXiv:2101.11986, 2021.</a:t>
            </a:r>
          </a:p>
          <a:p>
            <a:endParaRPr lang="zh-TW" alt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3011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29544" cy="1325563"/>
          </a:xfrm>
        </p:spPr>
        <p:txBody>
          <a:bodyPr/>
          <a:lstStyle/>
          <a:p>
            <a:r>
              <a:rPr lang="en-US" altLang="zh-TW" dirty="0"/>
              <a:t>Downstream task transfer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22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589FB00C-F469-4348-A5B5-4AEDB2DD57F7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0" name="內容版面配置區 9" descr="一張含有 桌 的圖片&#10;&#10;自動產生的描述">
            <a:extLst>
              <a:ext uri="{FF2B5EF4-FFF2-40B4-BE49-F238E27FC236}">
                <a16:creationId xmlns:a16="http://schemas.microsoft.com/office/drawing/2014/main" id="{C2DCAAD4-1730-447C-B8D3-F946CB7569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03145" y="1690688"/>
            <a:ext cx="6585710" cy="4067274"/>
          </a:xfrm>
        </p:spPr>
      </p:pic>
    </p:spTree>
    <p:extLst>
      <p:ext uri="{BB962C8B-B14F-4D97-AF65-F5344CB8AC3E}">
        <p14:creationId xmlns:p14="http://schemas.microsoft.com/office/powerpoint/2010/main" val="29573434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Ablation Study</a:t>
            </a:r>
            <a:r>
              <a:rPr lang="zh-TW" altLang="en-US" dirty="0"/>
              <a:t> </a:t>
            </a:r>
            <a:r>
              <a:rPr lang="en-US" altLang="zh-TW" dirty="0"/>
              <a:t>-</a:t>
            </a:r>
            <a:r>
              <a:rPr lang="zh-TW" altLang="en-US" dirty="0"/>
              <a:t> </a:t>
            </a:r>
            <a:r>
              <a:rPr lang="en-US" altLang="zh-TW" dirty="0"/>
              <a:t>Removing Position Embedding 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23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D438D454-A86C-43E4-8B1A-98E3CE8942D9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8" name="內容版面配置區 7" descr="一張含有 桌 的圖片&#10;&#10;自動產生的描述">
            <a:extLst>
              <a:ext uri="{FF2B5EF4-FFF2-40B4-BE49-F238E27FC236}">
                <a16:creationId xmlns:a16="http://schemas.microsoft.com/office/drawing/2014/main" id="{C2E5F575-38DD-499F-BF08-C1DCF14800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77196" y="2042352"/>
            <a:ext cx="6037607" cy="3412058"/>
          </a:xfrm>
        </p:spPr>
      </p:pic>
    </p:spTree>
    <p:extLst>
      <p:ext uri="{BB962C8B-B14F-4D97-AF65-F5344CB8AC3E}">
        <p14:creationId xmlns:p14="http://schemas.microsoft.com/office/powerpoint/2010/main" val="34360135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Ablation Study</a:t>
            </a:r>
            <a:r>
              <a:rPr lang="zh-TW" altLang="en-US" dirty="0"/>
              <a:t> </a:t>
            </a:r>
            <a:r>
              <a:rPr lang="en-US" altLang="zh-TW" dirty="0"/>
              <a:t>-</a:t>
            </a:r>
            <a:r>
              <a:rPr lang="zh-TW" altLang="en-US" dirty="0"/>
              <a:t> </a:t>
            </a:r>
            <a:r>
              <a:rPr lang="en-US" altLang="zh-TW" dirty="0"/>
              <a:t>Convolutional</a:t>
            </a:r>
            <a:r>
              <a:rPr lang="en-US" altLang="zh-TW" sz="4000" dirty="0"/>
              <a:t> </a:t>
            </a:r>
            <a:r>
              <a:rPr lang="en-US" altLang="zh-TW" dirty="0"/>
              <a:t>T</a:t>
            </a:r>
            <a:r>
              <a:rPr lang="en-US" altLang="zh-TW" sz="4000" dirty="0"/>
              <a:t>oken </a:t>
            </a:r>
            <a:r>
              <a:rPr lang="en-US" altLang="zh-TW" dirty="0"/>
              <a:t>E</a:t>
            </a:r>
            <a:r>
              <a:rPr lang="en-US" altLang="zh-TW" sz="4000" dirty="0"/>
              <a:t>mbedding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24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D438D454-A86C-43E4-8B1A-98E3CE8942D9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6" name="內容版面配置區 15" descr="一張含有 桌 的圖片&#10;&#10;自動產生的描述">
            <a:extLst>
              <a:ext uri="{FF2B5EF4-FFF2-40B4-BE49-F238E27FC236}">
                <a16:creationId xmlns:a16="http://schemas.microsoft.com/office/drawing/2014/main" id="{A7378325-8C7F-4F0B-92AD-7B50AF6E0E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10173" y="2256143"/>
            <a:ext cx="6171654" cy="2776661"/>
          </a:xfrm>
        </p:spPr>
      </p:pic>
    </p:spTree>
    <p:extLst>
      <p:ext uri="{BB962C8B-B14F-4D97-AF65-F5344CB8AC3E}">
        <p14:creationId xmlns:p14="http://schemas.microsoft.com/office/powerpoint/2010/main" val="17684374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Ablation Study</a:t>
            </a:r>
            <a:r>
              <a:rPr lang="zh-TW" altLang="en-US" dirty="0"/>
              <a:t> </a:t>
            </a:r>
            <a:r>
              <a:rPr lang="en-US" altLang="zh-TW" dirty="0"/>
              <a:t>-</a:t>
            </a:r>
            <a:r>
              <a:rPr lang="zh-TW" altLang="en-US" dirty="0"/>
              <a:t> </a:t>
            </a:r>
            <a:r>
              <a:rPr lang="en-US" altLang="zh-TW" dirty="0"/>
              <a:t>Convolutional Projection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25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D438D454-A86C-43E4-8B1A-98E3CE8942D9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0" name="內容版面配置區 9" descr="一張含有 桌 的圖片&#10;&#10;自動產生的描述">
            <a:extLst>
              <a:ext uri="{FF2B5EF4-FFF2-40B4-BE49-F238E27FC236}">
                <a16:creationId xmlns:a16="http://schemas.microsoft.com/office/drawing/2014/main" id="{F0DA0C33-65D5-4D34-BEB8-48674BD628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6895" y="1957973"/>
            <a:ext cx="5519221" cy="2640528"/>
          </a:xfrm>
        </p:spPr>
      </p:pic>
      <p:pic>
        <p:nvPicPr>
          <p:cNvPr id="12" name="圖片 11" descr="一張含有 桌 的圖片&#10;&#10;自動產生的描述">
            <a:extLst>
              <a:ext uri="{FF2B5EF4-FFF2-40B4-BE49-F238E27FC236}">
                <a16:creationId xmlns:a16="http://schemas.microsoft.com/office/drawing/2014/main" id="{3511DE75-31EC-48A6-B4E4-E8504BD848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6116" y="1971225"/>
            <a:ext cx="5519220" cy="3455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8919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Method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Experiments</a:t>
            </a:r>
          </a:p>
          <a:p>
            <a:r>
              <a:rPr lang="en-US" altLang="zh-TW" dirty="0"/>
              <a:t>Conclusion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26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B6FC852A-AE8E-4B78-A2CA-B7E3E8B4BA68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37641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Conclusion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In this paper, we present the </a:t>
            </a:r>
            <a:r>
              <a:rPr lang="en-US" altLang="zh-TW" dirty="0" err="1">
                <a:solidFill>
                  <a:schemeClr val="accent2">
                    <a:lumMod val="75000"/>
                  </a:schemeClr>
                </a:solidFill>
              </a:rPr>
              <a:t>CvT</a:t>
            </a:r>
            <a:r>
              <a:rPr lang="en-US" altLang="zh-TW" dirty="0"/>
              <a:t> model and its related study which merge the benefits of Transformers with the benefits of CNNs for image recognition tasks.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The introduced </a:t>
            </a:r>
            <a:r>
              <a:rPr lang="en-US" altLang="zh-TW" dirty="0">
                <a:solidFill>
                  <a:schemeClr val="accent2">
                    <a:lumMod val="75000"/>
                  </a:schemeClr>
                </a:solidFill>
              </a:rPr>
              <a:t>convolutional token embedding </a:t>
            </a:r>
            <a:r>
              <a:rPr lang="en-US" altLang="zh-TW" dirty="0"/>
              <a:t>and </a:t>
            </a:r>
            <a:r>
              <a:rPr lang="en-US" altLang="zh-TW" dirty="0">
                <a:solidFill>
                  <a:schemeClr val="accent2">
                    <a:lumMod val="75000"/>
                  </a:schemeClr>
                </a:solidFill>
              </a:rPr>
              <a:t>convolutional projection</a:t>
            </a:r>
            <a:r>
              <a:rPr lang="en-US" altLang="zh-TW" dirty="0"/>
              <a:t>, along with the multi-stage design of the network enabled by convolutions, make our </a:t>
            </a:r>
            <a:r>
              <a:rPr lang="en-US" altLang="zh-TW" dirty="0" err="1"/>
              <a:t>CvT</a:t>
            </a:r>
            <a:r>
              <a:rPr lang="en-US" altLang="zh-TW" dirty="0"/>
              <a:t> architecture achieve superior performance while maintaining computational efficiency.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 err="1">
                <a:solidFill>
                  <a:schemeClr val="accent2">
                    <a:lumMod val="75000"/>
                  </a:schemeClr>
                </a:solidFill>
              </a:rPr>
              <a:t>CvT</a:t>
            </a:r>
            <a:r>
              <a:rPr lang="en-US" altLang="zh-TW" dirty="0">
                <a:solidFill>
                  <a:schemeClr val="accent2">
                    <a:lumMod val="75000"/>
                  </a:schemeClr>
                </a:solidFill>
              </a:rPr>
              <a:t> no longer requires a position embedding</a:t>
            </a:r>
            <a:r>
              <a:rPr lang="en-US" altLang="zh-TW" dirty="0"/>
              <a:t>, giving it a potential advantage for adaption to a wide range of vision tasks requiring variable input resolution.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27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E383BF66-5AC5-4715-B87E-0B7EBFE34760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0508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92AEF4F-EDF3-4525-B636-14D7B5D400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en-US" altLang="zh-TW" dirty="0"/>
              <a:t>THANKS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0D72DBF-AC81-4232-AA3A-E3BE65D5F2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/>
              <a:t>for your listening</a:t>
            </a:r>
            <a:endParaRPr lang="zh-TW" altLang="en-US" dirty="0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8CCFF304-25AA-4C29-A3CE-EC5398476527}"/>
              </a:ext>
            </a:extLst>
          </p:cNvPr>
          <p:cNvCxnSpPr>
            <a:cxnSpLocks/>
          </p:cNvCxnSpPr>
          <p:nvPr/>
        </p:nvCxnSpPr>
        <p:spPr>
          <a:xfrm>
            <a:off x="4887468" y="3509963"/>
            <a:ext cx="2417064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061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Introduction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dirty="0">
                <a:solidFill>
                  <a:schemeClr val="accent2">
                    <a:lumMod val="75000"/>
                  </a:schemeClr>
                </a:solidFill>
              </a:rPr>
              <a:t>Vision transformer (</a:t>
            </a:r>
            <a:r>
              <a:rPr lang="en-US" altLang="zh-TW" dirty="0" err="1">
                <a:solidFill>
                  <a:schemeClr val="accent2">
                    <a:lumMod val="75000"/>
                  </a:schemeClr>
                </a:solidFill>
              </a:rPr>
              <a:t>ViT</a:t>
            </a:r>
            <a:r>
              <a:rPr lang="en-US" altLang="zh-TW" dirty="0">
                <a:solidFill>
                  <a:schemeClr val="accent2">
                    <a:lumMod val="75000"/>
                  </a:schemeClr>
                </a:solidFill>
              </a:rPr>
              <a:t>) </a:t>
            </a:r>
            <a:r>
              <a:rPr lang="en-US" altLang="zh-TW" dirty="0"/>
              <a:t>[15] is the first computer vision model to rely on the Transformer architecture to obtain image classification performance at large scale.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TW" dirty="0"/>
              <a:t>But the performance is still below similarly sized CNN counterparts (e.g. </a:t>
            </a:r>
            <a:r>
              <a:rPr lang="en-US" altLang="zh-TW" dirty="0" err="1"/>
              <a:t>ResNet</a:t>
            </a:r>
            <a:r>
              <a:rPr lang="en-US" altLang="zh-TW" dirty="0"/>
              <a:t>) when trained on smaller amounts of data.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3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" name="文字方塊 8">
            <a:extLst>
              <a:ext uri="{FF2B5EF4-FFF2-40B4-BE49-F238E27FC236}">
                <a16:creationId xmlns:a16="http://schemas.microsoft.com/office/drawing/2014/main" id="{7EA51424-AF07-46E2-877E-504F03E72401}"/>
              </a:ext>
            </a:extLst>
          </p:cNvPr>
          <p:cNvSpPr txBox="1"/>
          <p:nvPr/>
        </p:nvSpPr>
        <p:spPr>
          <a:xfrm>
            <a:off x="838200" y="6308079"/>
            <a:ext cx="10390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[15] A. </a:t>
            </a:r>
            <a:r>
              <a:rPr lang="en-US" altLang="zh-TW" sz="1200" dirty="0" err="1"/>
              <a:t>Dosovitskiy</a:t>
            </a:r>
            <a:r>
              <a:rPr lang="en-US" altLang="zh-TW" sz="1200" dirty="0"/>
              <a:t>, L. Beyer, A. Kolesnikov, D. </a:t>
            </a:r>
            <a:r>
              <a:rPr lang="en-US" altLang="zh-TW" sz="1200" dirty="0" err="1"/>
              <a:t>Weissenborn</a:t>
            </a:r>
            <a:r>
              <a:rPr lang="en-US" altLang="zh-TW" sz="1200" dirty="0"/>
              <a:t>, X. </a:t>
            </a:r>
            <a:r>
              <a:rPr lang="en-US" altLang="zh-TW" sz="1200" dirty="0" err="1"/>
              <a:t>Zhai</a:t>
            </a:r>
            <a:r>
              <a:rPr lang="en-US" altLang="zh-TW" sz="1200" dirty="0"/>
              <a:t>, T. </a:t>
            </a:r>
            <a:r>
              <a:rPr lang="en-US" altLang="zh-TW" sz="1200" dirty="0" err="1"/>
              <a:t>Unterthiner</a:t>
            </a:r>
            <a:r>
              <a:rPr lang="en-US" altLang="zh-TW" sz="1200" dirty="0"/>
              <a:t>, M. </a:t>
            </a:r>
            <a:r>
              <a:rPr lang="en-US" altLang="zh-TW" sz="1200" dirty="0" err="1"/>
              <a:t>Dehghani</a:t>
            </a:r>
            <a:r>
              <a:rPr lang="en-US" altLang="zh-TW" sz="1200" dirty="0"/>
              <a:t>, M. </a:t>
            </a:r>
            <a:r>
              <a:rPr lang="en-US" altLang="zh-TW" sz="1200" dirty="0" err="1"/>
              <a:t>Minderer</a:t>
            </a:r>
            <a:r>
              <a:rPr lang="en-US" altLang="zh-TW" sz="1200" dirty="0"/>
              <a:t>, G. </a:t>
            </a:r>
            <a:r>
              <a:rPr lang="en-US" altLang="zh-TW" sz="1200" dirty="0" err="1"/>
              <a:t>Heigold</a:t>
            </a:r>
            <a:r>
              <a:rPr lang="en-US" altLang="zh-TW" sz="1200" dirty="0"/>
              <a:t>, S. </a:t>
            </a:r>
            <a:r>
              <a:rPr lang="en-US" altLang="zh-TW" sz="1200" dirty="0" err="1"/>
              <a:t>Gelly</a:t>
            </a:r>
            <a:r>
              <a:rPr lang="en-US" altLang="zh-TW" sz="1200" dirty="0"/>
              <a:t>, et al. </a:t>
            </a:r>
            <a:r>
              <a:rPr lang="en-US" altLang="zh-TW" sz="1200" i="1" dirty="0"/>
              <a:t>An image is worth 16x16 words: Transformers for image recognition at scale</a:t>
            </a:r>
            <a:r>
              <a:rPr lang="en-US" altLang="zh-TW" sz="1200" dirty="0"/>
              <a:t>. </a:t>
            </a:r>
            <a:r>
              <a:rPr lang="en-US" altLang="zh-TW" sz="1200" dirty="0" err="1"/>
              <a:t>arXiv</a:t>
            </a:r>
            <a:r>
              <a:rPr lang="en-US" altLang="zh-TW" sz="1200" dirty="0"/>
              <a:t> preprint arXiv:2010.11929, 2020.</a:t>
            </a:r>
            <a:endParaRPr lang="zh-TW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60632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>
            <a:extLst>
              <a:ext uri="{FF2B5EF4-FFF2-40B4-BE49-F238E27FC236}">
                <a16:creationId xmlns:a16="http://schemas.microsoft.com/office/drawing/2014/main" id="{E86DFF9D-2A4F-4288-964B-1BB91083F2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88" r="10564" b="24573"/>
          <a:stretch/>
        </p:blipFill>
        <p:spPr>
          <a:xfrm>
            <a:off x="5701170" y="2088479"/>
            <a:ext cx="6437604" cy="3690693"/>
          </a:xfrm>
          <a:prstGeom prst="rect">
            <a:avLst/>
          </a:prstGeo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Vision Transformer (</a:t>
            </a:r>
            <a:r>
              <a:rPr lang="en-US" altLang="zh-TW" dirty="0" err="1"/>
              <a:t>ViT</a:t>
            </a:r>
            <a:r>
              <a:rPr lang="en-US" altLang="zh-TW" dirty="0"/>
              <a:t>)</a:t>
            </a:r>
            <a:endParaRPr lang="zh-TW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690688"/>
                <a:ext cx="5647944" cy="4486275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Reshape the image </a:t>
                </a:r>
                <a14:m>
                  <m:oMath xmlns:m="http://schemas.openxmlformats.org/officeDocument/2006/math"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  <m:r>
                          <a:rPr lang="en-US" altLang="zh-TW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p>
                    </m:sSup>
                  </m:oMath>
                </a14:m>
                <a:r>
                  <a:rPr lang="en-US" altLang="zh-TW" sz="2400" dirty="0"/>
                  <a:t> into a sequence of 2D patches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TW" sz="2400" i="1">
                        <a:latin typeface="Cambria Math" panose="02040503050406030204" pitchFamily="18" charset="0"/>
                      </a:rPr>
                      <m:t>∈</m:t>
                    </m:r>
                    <m:sSup>
                      <m:sSup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×</m:t>
                        </m:r>
                        <m:d>
                          <m:dPr>
                            <m:ctrlPr>
                              <a:rPr lang="en-US" altLang="zh-TW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zh-TW" sz="24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zh-TW" sz="2400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p>
                                <m:r>
                                  <a:rPr lang="en-US" altLang="zh-TW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⋅</m:t>
                            </m:r>
                            <m:r>
                              <a:rPr lang="en-US" altLang="zh-TW" sz="24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d>
                      </m:sup>
                    </m:sSup>
                  </m:oMath>
                </a14:m>
                <a:endParaRPr lang="en-US" altLang="zh-TW" sz="2400" dirty="0"/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C : the number of channels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(H,W) : the resolution of origin  image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(P, P) : the resolution of each image patch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 </a:t>
                </a:r>
                <a14:m>
                  <m:oMath xmlns:m="http://schemas.openxmlformats.org/officeDocument/2006/math"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𝐻𝑊</m:t>
                    </m:r>
                    <m:r>
                      <a:rPr lang="en-US" altLang="zh-TW" sz="2000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altLang="zh-TW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TW" sz="2000" dirty="0"/>
                  <a:t> : the number of patches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400" dirty="0"/>
                  <a:t>Prepend a learnable embedding to the sequence of embedded patches </a:t>
                </a:r>
                <a:br>
                  <a:rPr lang="en-US" altLang="zh-TW" sz="2400" dirty="0"/>
                </a:br>
                <a:r>
                  <a:rPr lang="zh-TW" altLang="en-US" sz="2400" dirty="0"/>
                  <a:t> </a:t>
                </a:r>
                <a:r>
                  <a:rPr lang="en-US" altLang="zh-TW" sz="2400" dirty="0"/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altLang="zh-TW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zh-TW" sz="2400" b="0" i="1" smtClean="0">
                            <a:latin typeface="Cambria Math" panose="02040503050406030204" pitchFamily="18" charset="0"/>
                          </a:rPr>
                          <m:t>𝑐𝑙𝑎𝑠𝑠</m:t>
                        </m:r>
                      </m:sub>
                    </m:sSub>
                  </m:oMath>
                </a14:m>
                <a:r>
                  <a:rPr lang="en-US" altLang="zh-TW" sz="2400" dirty="0"/>
                  <a:t>)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altLang="zh-TW" sz="2000" dirty="0"/>
                  <a:t>Similar to BERT’s [class] token</a:t>
                </a:r>
                <a:r>
                  <a:rPr lang="zh-TW" altLang="en-US" sz="2000" dirty="0"/>
                  <a:t> </a:t>
                </a:r>
                <a:r>
                  <a:rPr lang="en-US" altLang="zh-TW" sz="2000" dirty="0"/>
                  <a:t>[14]</a:t>
                </a:r>
              </a:p>
            </p:txBody>
          </p:sp>
        </mc:Choice>
        <mc:Fallback xmlns="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EE6A9E63-CCD5-4812-8869-58092A41F1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690688"/>
                <a:ext cx="5647944" cy="4486275"/>
              </a:xfrm>
              <a:blipFill>
                <a:blip r:embed="rId4"/>
                <a:stretch>
                  <a:fillRect l="-1512" t="-1087" b="-190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4</a:t>
            </a:fld>
            <a:endParaRPr lang="zh-TW" altLang="en-US" dirty="0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D54A1776-7CE3-4AFE-9ED5-C8D3A13594AF}"/>
              </a:ext>
            </a:extLst>
          </p:cNvPr>
          <p:cNvSpPr txBox="1"/>
          <p:nvPr/>
        </p:nvSpPr>
        <p:spPr>
          <a:xfrm>
            <a:off x="838200" y="6308079"/>
            <a:ext cx="10390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200" dirty="0"/>
              <a:t>[14] Jacob Devlin, Ming-Wei Chang, Kenton Lee, and Kristina Toutanova. </a:t>
            </a:r>
            <a:r>
              <a:rPr lang="en-US" altLang="zh-TW" sz="1200" i="1" dirty="0"/>
              <a:t>BERT: Pre-training of deep bidirectional transformers for language understanding</a:t>
            </a:r>
            <a:r>
              <a:rPr lang="en-US" altLang="zh-TW" sz="1200" dirty="0"/>
              <a:t>. In NAACL, 2019.</a:t>
            </a:r>
            <a:endParaRPr lang="zh-TW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118528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Vision Transformer (</a:t>
            </a:r>
            <a:r>
              <a:rPr lang="en-US" altLang="zh-TW" dirty="0" err="1"/>
              <a:t>ViT</a:t>
            </a:r>
            <a:r>
              <a:rPr lang="en-US" altLang="zh-TW" dirty="0"/>
              <a:t>) 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1036808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Formula: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altLang="zh-TW" dirty="0"/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altLang="zh-TW" dirty="0"/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altLang="zh-TW" dirty="0"/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 err="1"/>
              <a:t>ViT</a:t>
            </a:r>
            <a:r>
              <a:rPr lang="en-US" altLang="zh-TW" dirty="0"/>
              <a:t> presented excellent results with transformers trained with a large private labelled image dataset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altLang="zh-TW" sz="2000" dirty="0"/>
              <a:t>Transformers “do not generalize well when trained on insufficient amounts of data”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5</a:t>
            </a:fld>
            <a:endParaRPr lang="zh-TW" altLang="en-US" dirty="0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7" name="圖片 6">
            <a:extLst>
              <a:ext uri="{FF2B5EF4-FFF2-40B4-BE49-F238E27FC236}">
                <a16:creationId xmlns:a16="http://schemas.microsoft.com/office/drawing/2014/main" id="{0135609C-8CA1-471D-9894-C464888B72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6350" y="2182813"/>
            <a:ext cx="9639300" cy="1666875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0F14BA61-5E79-4438-B084-37EC7041382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188" r="10564" b="24573"/>
          <a:stretch/>
        </p:blipFill>
        <p:spPr>
          <a:xfrm>
            <a:off x="8150351" y="39738"/>
            <a:ext cx="3588480" cy="2057284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82F19DFE-2681-498A-A695-ABEC62E6C79B}"/>
              </a:ext>
            </a:extLst>
          </p:cNvPr>
          <p:cNvSpPr txBox="1"/>
          <p:nvPr/>
        </p:nvSpPr>
        <p:spPr>
          <a:xfrm>
            <a:off x="838200" y="5539796"/>
            <a:ext cx="9952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Cons: </a:t>
            </a:r>
            <a:r>
              <a:rPr lang="en-US" altLang="zh-TW" sz="2400" dirty="0">
                <a:solidFill>
                  <a:schemeClr val="accent2">
                    <a:lumMod val="75000"/>
                  </a:schemeClr>
                </a:solidFill>
              </a:rPr>
              <a:t>the training of these models involved extensive computing resources.</a:t>
            </a:r>
            <a:endParaRPr lang="zh-TW" alt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B1F018D6-C73D-48AB-9779-DEC654FFBDE6}"/>
              </a:ext>
            </a:extLst>
          </p:cNvPr>
          <p:cNvSpPr txBox="1"/>
          <p:nvPr/>
        </p:nvSpPr>
        <p:spPr>
          <a:xfrm>
            <a:off x="838200" y="6308079"/>
            <a:ext cx="103906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sz="1600" dirty="0"/>
              <a:t>* E: the patch embedding projection ; D: dimension, constant latent vector size ; L : number of encoder block</a:t>
            </a:r>
            <a:endParaRPr lang="zh-TW" altLang="en-US" sz="1600" dirty="0"/>
          </a:p>
        </p:txBody>
      </p:sp>
    </p:spTree>
    <p:extLst>
      <p:ext uri="{BB962C8B-B14F-4D97-AF65-F5344CB8AC3E}">
        <p14:creationId xmlns:p14="http://schemas.microsoft.com/office/powerpoint/2010/main" val="88093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Pros of Using CNN Architecture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Images have a strong 2D local structure: spatially neighboring pixels are usually highly correlated.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The CNN architecture can forces the capture of the 2D local structure, and thus also achieves some degree of shift, scale, and distortion invariance. 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The hierarchical structure of convolutional kernels learns visual patterns that take into account local spatial context at varying levels of complexity.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6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1320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BC70F0-EE2B-4026-9ED5-3C63F7990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Convolutional vision Transformer (</a:t>
            </a:r>
            <a:r>
              <a:rPr lang="en-US" altLang="zh-TW" dirty="0" err="1"/>
              <a:t>CvT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6A9E63-CCD5-4812-8869-58092A41F1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2 cores of the </a:t>
            </a:r>
            <a:r>
              <a:rPr lang="en-US" altLang="zh-TW" dirty="0" err="1"/>
              <a:t>CvT</a:t>
            </a:r>
            <a:r>
              <a:rPr lang="en-US" altLang="zh-TW" dirty="0"/>
              <a:t> design:</a:t>
            </a:r>
          </a:p>
          <a:p>
            <a:pPr marL="914400" lvl="1" indent="-457200">
              <a:lnSpc>
                <a:spcPct val="100000"/>
              </a:lnSpc>
              <a:spcBef>
                <a:spcPts val="1200"/>
              </a:spcBef>
              <a:buFont typeface="+mj-lt"/>
              <a:buAutoNum type="arabicParenR"/>
            </a:pPr>
            <a:r>
              <a:rPr lang="en-US" altLang="zh-TW" dirty="0"/>
              <a:t>Partition the origin Transformers into multiple stages with a </a:t>
            </a:r>
            <a:r>
              <a:rPr lang="en-US" altLang="zh-TW" dirty="0">
                <a:solidFill>
                  <a:schemeClr val="accent2">
                    <a:lumMod val="75000"/>
                  </a:schemeClr>
                </a:solidFill>
              </a:rPr>
              <a:t>convolutional token embedding </a:t>
            </a:r>
            <a:r>
              <a:rPr lang="en-US" altLang="zh-TW" dirty="0"/>
              <a:t>that form a hierarchical structure of Transformers.</a:t>
            </a:r>
          </a:p>
          <a:p>
            <a:pPr marL="914400" lvl="1" indent="-457200">
              <a:lnSpc>
                <a:spcPct val="100000"/>
              </a:lnSpc>
              <a:spcBef>
                <a:spcPts val="1200"/>
              </a:spcBef>
              <a:buFont typeface="+mj-lt"/>
              <a:buAutoNum type="arabicParenR"/>
            </a:pPr>
            <a:r>
              <a:rPr lang="en-US" altLang="zh-TW" dirty="0"/>
              <a:t>The linear projection prior</a:t>
            </a:r>
            <a:r>
              <a:rPr lang="zh-TW" altLang="en-US" dirty="0"/>
              <a:t> </a:t>
            </a:r>
            <a:r>
              <a:rPr lang="en-US" altLang="zh-TW" dirty="0"/>
              <a:t>to every self-attention block in the Transformer module is</a:t>
            </a:r>
            <a:r>
              <a:rPr lang="zh-TW" altLang="en-US" dirty="0"/>
              <a:t> </a:t>
            </a:r>
            <a:r>
              <a:rPr lang="en-US" altLang="zh-TW" dirty="0"/>
              <a:t>replaced with our proposed </a:t>
            </a:r>
            <a:r>
              <a:rPr lang="en-US" altLang="zh-TW" dirty="0">
                <a:solidFill>
                  <a:schemeClr val="accent2">
                    <a:lumMod val="75000"/>
                  </a:schemeClr>
                </a:solidFill>
              </a:rPr>
              <a:t>convolutional projection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TW" dirty="0"/>
              <a:t>This model employs all the benefits of CNNs while keeping all the advantages of Transformers.</a:t>
            </a: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D05B0122-80DD-47CD-BA4F-779CDC9D2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7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3E59E97D-ABEC-4AE2-AAAA-B6E3BB031A1F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1484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8F8DDC-E884-43E2-A395-EA3703110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1ED784F-35A1-481C-9EEB-1D49A1C99F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6035"/>
            <a:ext cx="10515600" cy="4440927"/>
          </a:xfrm>
        </p:spPr>
        <p:txBody>
          <a:bodyPr/>
          <a:lstStyle/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r>
              <a:rPr lang="en-US" altLang="zh-TW" dirty="0"/>
              <a:t>Method: Convolutional vision Transformer</a:t>
            </a:r>
          </a:p>
          <a:p>
            <a:pPr lvl="1"/>
            <a:r>
              <a:rPr lang="en-US" altLang="zh-TW" dirty="0"/>
              <a:t>Convolutional Token Embedding</a:t>
            </a:r>
          </a:p>
          <a:p>
            <a:pPr lvl="1"/>
            <a:r>
              <a:rPr lang="en-US" altLang="zh-TW" dirty="0"/>
              <a:t>Convolutional Projection for Attention</a:t>
            </a:r>
          </a:p>
          <a:p>
            <a:pPr lvl="1"/>
            <a:r>
              <a:rPr lang="en-US" altLang="zh-TW" dirty="0"/>
              <a:t>Removing Positional Embeddings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Experiments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Conclusion</a:t>
            </a:r>
          </a:p>
          <a:p>
            <a:r>
              <a:rPr lang="en-US" altLang="zh-TW" dirty="0">
                <a:solidFill>
                  <a:schemeClr val="bg1">
                    <a:lumMod val="65000"/>
                  </a:schemeClr>
                </a:solidFill>
              </a:rPr>
              <a:t>Progress Report</a:t>
            </a:r>
            <a:endParaRPr lang="zh-TW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06F05FB8-8CA3-48FF-AFB7-FCA7B1BB4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8</a:t>
            </a:fld>
            <a:endParaRPr lang="zh-TW" altLang="en-US"/>
          </a:p>
        </p:txBody>
      </p:sp>
      <p:cxnSp>
        <p:nvCxnSpPr>
          <p:cNvPr id="5" name="直線接點 4">
            <a:extLst>
              <a:ext uri="{FF2B5EF4-FFF2-40B4-BE49-F238E27FC236}">
                <a16:creationId xmlns:a16="http://schemas.microsoft.com/office/drawing/2014/main" id="{11CD9883-5F05-4A53-8275-9E4300EB6C03}"/>
              </a:ext>
            </a:extLst>
          </p:cNvPr>
          <p:cNvCxnSpPr>
            <a:cxnSpLocks/>
          </p:cNvCxnSpPr>
          <p:nvPr/>
        </p:nvCxnSpPr>
        <p:spPr>
          <a:xfrm>
            <a:off x="838200" y="6176963"/>
            <a:ext cx="10515600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headEnd type="diamond"/>
            <a:tailEnd type="diamon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4174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內容版面配置區 5">
            <a:extLst>
              <a:ext uri="{FF2B5EF4-FFF2-40B4-BE49-F238E27FC236}">
                <a16:creationId xmlns:a16="http://schemas.microsoft.com/office/drawing/2014/main" id="{3B333191-B5D1-4720-ACDD-B6218DB2EA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843" y="1186566"/>
            <a:ext cx="11112313" cy="5169784"/>
          </a:xfrm>
        </p:spPr>
      </p:pic>
      <p:sp>
        <p:nvSpPr>
          <p:cNvPr id="2" name="標題 1">
            <a:extLst>
              <a:ext uri="{FF2B5EF4-FFF2-40B4-BE49-F238E27FC236}">
                <a16:creationId xmlns:a16="http://schemas.microsoft.com/office/drawing/2014/main" id="{D2A82D03-B08F-4BEE-9829-B20E84AC8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/>
              <a:t>CvT</a:t>
            </a:r>
            <a:r>
              <a:rPr lang="en-US" altLang="zh-TW" dirty="0"/>
              <a:t> Architecture</a:t>
            </a:r>
            <a:endParaRPr lang="zh-TW" alt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23B88360-A08E-444E-85ED-7FDCCC644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996A7-0B5E-45B3-9C4A-13B721B5A0CE}" type="slidenum">
              <a:rPr lang="zh-TW" altLang="en-US" smtClean="0"/>
              <a:t>9</a:t>
            </a:fld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0C356BD1-AEB8-4F5B-A00A-653E62EC01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88" r="10564" b="24573"/>
          <a:stretch/>
        </p:blipFill>
        <p:spPr>
          <a:xfrm>
            <a:off x="5962107" y="438854"/>
            <a:ext cx="5391693" cy="3091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71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2081</TotalTime>
  <Words>1748</Words>
  <Application>Microsoft Office PowerPoint</Application>
  <PresentationFormat>寬螢幕</PresentationFormat>
  <Paragraphs>200</Paragraphs>
  <Slides>28</Slides>
  <Notes>19</Notes>
  <HiddenSlides>3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28</vt:i4>
      </vt:variant>
    </vt:vector>
  </HeadingPairs>
  <TitlesOfParts>
    <vt:vector size="33" baseType="lpstr">
      <vt:lpstr>Arial</vt:lpstr>
      <vt:lpstr>Bahnschrift Light SemiCondensed</vt:lpstr>
      <vt:lpstr>Calibri</vt:lpstr>
      <vt:lpstr>Cambria Math</vt:lpstr>
      <vt:lpstr>Office 佈景主題</vt:lpstr>
      <vt:lpstr>CvT : Introducing Convolutions to Vision Transformers</vt:lpstr>
      <vt:lpstr>Outline</vt:lpstr>
      <vt:lpstr>Introduction</vt:lpstr>
      <vt:lpstr>Vision Transformer (ViT)</vt:lpstr>
      <vt:lpstr>Vision Transformer (ViT) </vt:lpstr>
      <vt:lpstr>Pros of Using CNN Architecture</vt:lpstr>
      <vt:lpstr>Convolutional vision Transformer (CvT)</vt:lpstr>
      <vt:lpstr>Outline</vt:lpstr>
      <vt:lpstr>CvT Architecture</vt:lpstr>
      <vt:lpstr>Convolutional Token Embedding</vt:lpstr>
      <vt:lpstr>Convolutional Token Embedding</vt:lpstr>
      <vt:lpstr>Convolutional Projection for Attention</vt:lpstr>
      <vt:lpstr>Convolutional Projection for Attention</vt:lpstr>
      <vt:lpstr>Convolutional Projection for Attention</vt:lpstr>
      <vt:lpstr>*Depthwise separable convolution</vt:lpstr>
      <vt:lpstr>Squeezed Convolutional Projection</vt:lpstr>
      <vt:lpstr>Removing Positional Embeddings</vt:lpstr>
      <vt:lpstr>Outline</vt:lpstr>
      <vt:lpstr>Model Variants</vt:lpstr>
      <vt:lpstr>Comparison to state of the art</vt:lpstr>
      <vt:lpstr>Comparison to state of the art</vt:lpstr>
      <vt:lpstr>Downstream task transfer</vt:lpstr>
      <vt:lpstr>Ablation Study - Removing Position Embedding </vt:lpstr>
      <vt:lpstr>Ablation Study - Convolutional Token Embedding</vt:lpstr>
      <vt:lpstr>Ablation Study - Convolutional Projection</vt:lpstr>
      <vt:lpstr>Outline</vt:lpstr>
      <vt:lpstr>Conclusion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ViLBERT : Pretraining Task-Agnostic Visiolinguistic Representations for Vision-and-Language Tasks</dc:title>
  <dc:creator>楊</dc:creator>
  <cp:lastModifiedBy>楊晴晴</cp:lastModifiedBy>
  <cp:revision>765</cp:revision>
  <dcterms:created xsi:type="dcterms:W3CDTF">2021-03-09T09:24:25Z</dcterms:created>
  <dcterms:modified xsi:type="dcterms:W3CDTF">2021-08-25T19:28:14Z</dcterms:modified>
</cp:coreProperties>
</file>